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75" r:id="rId3"/>
    <p:sldId id="379" r:id="rId4"/>
    <p:sldId id="378" r:id="rId5"/>
    <p:sldId id="387" r:id="rId6"/>
    <p:sldId id="365" r:id="rId7"/>
    <p:sldId id="353" r:id="rId8"/>
    <p:sldId id="356" r:id="rId9"/>
    <p:sldId id="381" r:id="rId10"/>
    <p:sldId id="357" r:id="rId11"/>
    <p:sldId id="360" r:id="rId12"/>
    <p:sldId id="361" r:id="rId13"/>
    <p:sldId id="362" r:id="rId14"/>
    <p:sldId id="371" r:id="rId15"/>
    <p:sldId id="372" r:id="rId16"/>
    <p:sldId id="364" r:id="rId17"/>
    <p:sldId id="373" r:id="rId18"/>
    <p:sldId id="366" r:id="rId19"/>
    <p:sldId id="358" r:id="rId20"/>
    <p:sldId id="363" r:id="rId21"/>
    <p:sldId id="359" r:id="rId22"/>
    <p:sldId id="386" r:id="rId23"/>
    <p:sldId id="377" r:id="rId24"/>
    <p:sldId id="354" r:id="rId25"/>
    <p:sldId id="383" r:id="rId26"/>
    <p:sldId id="380" r:id="rId27"/>
    <p:sldId id="374" r:id="rId28"/>
    <p:sldId id="355" r:id="rId29"/>
    <p:sldId id="382" r:id="rId30"/>
    <p:sldId id="384" r:id="rId31"/>
    <p:sldId id="385" r:id="rId32"/>
    <p:sldId id="367" r:id="rId33"/>
    <p:sldId id="36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48" autoAdjust="0"/>
  </p:normalViewPr>
  <p:slideViewPr>
    <p:cSldViewPr snapToGrid="0">
      <p:cViewPr varScale="1">
        <p:scale>
          <a:sx n="93" d="100"/>
          <a:sy n="93" d="100"/>
        </p:scale>
        <p:origin x="1236"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51A19-31E2-41FF-A98A-37E1F31D90C6}" type="datetimeFigureOut">
              <a:rPr lang="en-US" smtClean="0"/>
              <a:pPr/>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10F53-B1DC-4982-8FAF-EE97F8667266}" type="slidenum">
              <a:rPr lang="en-US" smtClean="0"/>
              <a:pPr/>
              <a:t>‹#›</a:t>
            </a:fld>
            <a:endParaRPr lang="en-US"/>
          </a:p>
        </p:txBody>
      </p:sp>
    </p:spTree>
    <p:extLst>
      <p:ext uri="{BB962C8B-B14F-4D97-AF65-F5344CB8AC3E}">
        <p14:creationId xmlns:p14="http://schemas.microsoft.com/office/powerpoint/2010/main" val="3071309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Dead space, simple triggers that spawn enemies when play</a:t>
            </a:r>
            <a:r>
              <a:rPr lang="en-GB" baseline="0" dirty="0"/>
              <a:t>er walks into them, but placed randomly, and activated randomly. Some small extra rules include not activating unless another </a:t>
            </a:r>
            <a:r>
              <a:rPr lang="en-GB" baseline="0" dirty="0" err="1"/>
              <a:t>spawnpoint</a:t>
            </a:r>
            <a:r>
              <a:rPr lang="en-GB" baseline="0" dirty="0"/>
              <a:t> is already active, allowing players to become “trapped” when they pass one trigger, spawn a monster, and back up into a </a:t>
            </a:r>
            <a:r>
              <a:rPr lang="en-GB" baseline="0"/>
              <a:t>previous trigger</a:t>
            </a:r>
            <a:endParaRPr lang="en-GB"/>
          </a:p>
        </p:txBody>
      </p:sp>
      <p:sp>
        <p:nvSpPr>
          <p:cNvPr id="4" name="Slide Number Placeholder 3"/>
          <p:cNvSpPr>
            <a:spLocks noGrp="1"/>
          </p:cNvSpPr>
          <p:nvPr>
            <p:ph type="sldNum" sz="quarter" idx="10"/>
          </p:nvPr>
        </p:nvSpPr>
        <p:spPr/>
        <p:txBody>
          <a:bodyPr/>
          <a:lstStyle/>
          <a:p>
            <a:fld id="{18A10F53-B1DC-4982-8FAF-EE97F8667266}" type="slidenum">
              <a:rPr lang="en-US" smtClean="0"/>
              <a:pPr/>
              <a:t>3</a:t>
            </a:fld>
            <a:endParaRPr lang="en-US"/>
          </a:p>
        </p:txBody>
      </p:sp>
    </p:spTree>
    <p:extLst>
      <p:ext uri="{BB962C8B-B14F-4D97-AF65-F5344CB8AC3E}">
        <p14:creationId xmlns:p14="http://schemas.microsoft.com/office/powerpoint/2010/main" val="4201168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Design</a:t>
            </a:r>
            <a:r>
              <a:rPr lang="en-GB" baseline="0" dirty="0"/>
              <a:t> an enemy that chases you when you’re alone in a house. Make it scary enough that it is terrifying, but have weaknesses so it doesn’t catch you easily</a:t>
            </a:r>
            <a:endParaRPr lang="en-GB" dirty="0"/>
          </a:p>
        </p:txBody>
      </p:sp>
      <p:sp>
        <p:nvSpPr>
          <p:cNvPr id="4" name="Slide Number Placeholder 3"/>
          <p:cNvSpPr>
            <a:spLocks noGrp="1"/>
          </p:cNvSpPr>
          <p:nvPr>
            <p:ph type="sldNum" sz="quarter" idx="10"/>
          </p:nvPr>
        </p:nvSpPr>
        <p:spPr/>
        <p:txBody>
          <a:bodyPr/>
          <a:lstStyle/>
          <a:p>
            <a:fld id="{18A10F53-B1DC-4982-8FAF-EE97F8667266}" type="slidenum">
              <a:rPr lang="en-US" smtClean="0"/>
              <a:pPr/>
              <a:t>6</a:t>
            </a:fld>
            <a:endParaRPr lang="en-US"/>
          </a:p>
        </p:txBody>
      </p:sp>
    </p:spTree>
    <p:extLst>
      <p:ext uri="{BB962C8B-B14F-4D97-AF65-F5344CB8AC3E}">
        <p14:creationId xmlns:p14="http://schemas.microsoft.com/office/powerpoint/2010/main" val="3000985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Often</a:t>
            </a:r>
            <a:r>
              <a:rPr lang="en-GB" baseline="0" dirty="0"/>
              <a:t> new developers create these kinds of AI and tell the player to git </a:t>
            </a:r>
            <a:r>
              <a:rPr lang="en-GB" baseline="0" dirty="0" err="1"/>
              <a:t>gud</a:t>
            </a:r>
            <a:r>
              <a:rPr lang="en-GB" baseline="0" dirty="0"/>
              <a:t>. It isn’t possible to git </a:t>
            </a:r>
            <a:r>
              <a:rPr lang="en-GB" baseline="0" dirty="0" err="1"/>
              <a:t>gud</a:t>
            </a:r>
            <a:r>
              <a:rPr lang="en-GB" baseline="0" dirty="0"/>
              <a:t>, and even if it was, there is no outsmarting, assessing or even muscle memory to learn to defeat the AI</a:t>
            </a:r>
            <a:endParaRPr lang="en-GB" dirty="0"/>
          </a:p>
        </p:txBody>
      </p:sp>
      <p:sp>
        <p:nvSpPr>
          <p:cNvPr id="4" name="Slide Number Placeholder 3"/>
          <p:cNvSpPr>
            <a:spLocks noGrp="1"/>
          </p:cNvSpPr>
          <p:nvPr>
            <p:ph type="sldNum" sz="quarter" idx="10"/>
          </p:nvPr>
        </p:nvSpPr>
        <p:spPr/>
        <p:txBody>
          <a:bodyPr/>
          <a:lstStyle/>
          <a:p>
            <a:fld id="{18A10F53-B1DC-4982-8FAF-EE97F8667266}" type="slidenum">
              <a:rPr lang="en-US" smtClean="0"/>
              <a:pPr/>
              <a:t>10</a:t>
            </a:fld>
            <a:endParaRPr lang="en-US"/>
          </a:p>
        </p:txBody>
      </p:sp>
    </p:spTree>
    <p:extLst>
      <p:ext uri="{BB962C8B-B14F-4D97-AF65-F5344CB8AC3E}">
        <p14:creationId xmlns:p14="http://schemas.microsoft.com/office/powerpoint/2010/main" val="2950088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L4D2 – raises</a:t>
            </a:r>
            <a:r>
              <a:rPr lang="en-GB" baseline="0" dirty="0"/>
              <a:t> or lowers difficulty based on player’s proximity to an exit, and raises and lowers this tension throughout the game.</a:t>
            </a:r>
          </a:p>
          <a:p>
            <a:endParaRPr lang="en-GB" baseline="0" dirty="0"/>
          </a:p>
          <a:p>
            <a:r>
              <a:rPr lang="en-GB" baseline="0" dirty="0"/>
              <a:t>Alien Isolation AI: If Alien doesn’t know where you are, it will go into vents and try to detect you using noise/smell. If you get too far ahead, Director AI will prioritise areas ahead of you, so Alien can try to catch you. The Director also has a menace gauge that tells it how “stressful” it is making the game</a:t>
            </a:r>
          </a:p>
          <a:p>
            <a:r>
              <a:rPr lang="en-GB" sz="1200" b="0" i="0" kern="1200" dirty="0">
                <a:solidFill>
                  <a:schemeClr val="tx1"/>
                </a:solidFill>
                <a:effectLst/>
                <a:latin typeface="+mn-lt"/>
                <a:ea typeface="+mn-ea"/>
                <a:cs typeface="+mn-cs"/>
              </a:rPr>
              <a:t>Whether the creature is within a short walking distance of the player.</a:t>
            </a:r>
          </a:p>
          <a:p>
            <a:r>
              <a:rPr lang="en-GB" sz="1200" b="0" i="0" kern="1200" dirty="0">
                <a:solidFill>
                  <a:schemeClr val="tx1"/>
                </a:solidFill>
                <a:effectLst/>
                <a:latin typeface="+mn-lt"/>
                <a:ea typeface="+mn-ea"/>
                <a:cs typeface="+mn-cs"/>
              </a:rPr>
              <a:t>Whether the player has actual line of sight on the alien.</a:t>
            </a:r>
          </a:p>
          <a:p>
            <a:r>
              <a:rPr lang="en-GB" sz="1200" b="0" i="0" kern="1200" dirty="0">
                <a:solidFill>
                  <a:schemeClr val="tx1"/>
                </a:solidFill>
                <a:effectLst/>
                <a:latin typeface="+mn-lt"/>
                <a:ea typeface="+mn-ea"/>
                <a:cs typeface="+mn-cs"/>
              </a:rPr>
              <a:t>Whether the alien was close on the motion tracker, but could also reach the player quickly.</a:t>
            </a:r>
          </a:p>
          <a:p>
            <a:r>
              <a:rPr lang="en-GB" baseline="0" dirty="0"/>
              <a:t>Also, if the alien has been near you for awhile and you are hiding well, the Director AI sends the Alien away to give you a breather</a:t>
            </a:r>
          </a:p>
          <a:p>
            <a:endParaRPr lang="en-GB" dirty="0"/>
          </a:p>
        </p:txBody>
      </p:sp>
      <p:sp>
        <p:nvSpPr>
          <p:cNvPr id="4" name="Slide Number Placeholder 3"/>
          <p:cNvSpPr>
            <a:spLocks noGrp="1"/>
          </p:cNvSpPr>
          <p:nvPr>
            <p:ph type="sldNum" sz="quarter" idx="10"/>
          </p:nvPr>
        </p:nvSpPr>
        <p:spPr/>
        <p:txBody>
          <a:bodyPr/>
          <a:lstStyle/>
          <a:p>
            <a:fld id="{18A10F53-B1DC-4982-8FAF-EE97F8667266}" type="slidenum">
              <a:rPr lang="en-US" smtClean="0"/>
              <a:pPr/>
              <a:t>21</a:t>
            </a:fld>
            <a:endParaRPr lang="en-US"/>
          </a:p>
        </p:txBody>
      </p:sp>
    </p:spTree>
    <p:extLst>
      <p:ext uri="{BB962C8B-B14F-4D97-AF65-F5344CB8AC3E}">
        <p14:creationId xmlns:p14="http://schemas.microsoft.com/office/powerpoint/2010/main" val="348021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last year’s students</a:t>
            </a:r>
          </a:p>
        </p:txBody>
      </p:sp>
      <p:sp>
        <p:nvSpPr>
          <p:cNvPr id="4" name="Slide Number Placeholder 3"/>
          <p:cNvSpPr>
            <a:spLocks noGrp="1"/>
          </p:cNvSpPr>
          <p:nvPr>
            <p:ph type="sldNum" sz="quarter" idx="10"/>
          </p:nvPr>
        </p:nvSpPr>
        <p:spPr/>
        <p:txBody>
          <a:bodyPr/>
          <a:lstStyle/>
          <a:p>
            <a:fld id="{DD76ACCF-81AB-4048-8DE8-AE7A8D8BDA2B}" type="slidenum">
              <a:rPr lang="en-GB" smtClean="0"/>
              <a:t>30</a:t>
            </a:fld>
            <a:endParaRPr lang="en-GB"/>
          </a:p>
        </p:txBody>
      </p:sp>
    </p:spTree>
    <p:extLst>
      <p:ext uri="{BB962C8B-B14F-4D97-AF65-F5344CB8AC3E}">
        <p14:creationId xmlns:p14="http://schemas.microsoft.com/office/powerpoint/2010/main" val="838895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last year’s students</a:t>
            </a:r>
          </a:p>
        </p:txBody>
      </p:sp>
      <p:sp>
        <p:nvSpPr>
          <p:cNvPr id="4" name="Slide Number Placeholder 3"/>
          <p:cNvSpPr>
            <a:spLocks noGrp="1"/>
          </p:cNvSpPr>
          <p:nvPr>
            <p:ph type="sldNum" sz="quarter" idx="10"/>
          </p:nvPr>
        </p:nvSpPr>
        <p:spPr/>
        <p:txBody>
          <a:bodyPr/>
          <a:lstStyle/>
          <a:p>
            <a:fld id="{DD76ACCF-81AB-4048-8DE8-AE7A8D8BDA2B}" type="slidenum">
              <a:rPr lang="en-GB" smtClean="0"/>
              <a:t>32</a:t>
            </a:fld>
            <a:endParaRPr lang="en-GB"/>
          </a:p>
        </p:txBody>
      </p:sp>
    </p:spTree>
    <p:extLst>
      <p:ext uri="{BB962C8B-B14F-4D97-AF65-F5344CB8AC3E}">
        <p14:creationId xmlns:p14="http://schemas.microsoft.com/office/powerpoint/2010/main" val="1325394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note – if it’s too easy,</a:t>
            </a:r>
            <a:r>
              <a:rPr lang="en-GB" baseline="0" dirty="0"/>
              <a:t> you can create separate states for when the key is taken, e.g. entities become enraged </a:t>
            </a:r>
            <a:r>
              <a:rPr lang="en-GB" baseline="0" dirty="0" err="1"/>
              <a:t>etc</a:t>
            </a:r>
            <a:endParaRPr lang="en-GB" dirty="0"/>
          </a:p>
        </p:txBody>
      </p:sp>
      <p:sp>
        <p:nvSpPr>
          <p:cNvPr id="4" name="Slide Number Placeholder 3"/>
          <p:cNvSpPr>
            <a:spLocks noGrp="1"/>
          </p:cNvSpPr>
          <p:nvPr>
            <p:ph type="sldNum" sz="quarter" idx="10"/>
          </p:nvPr>
        </p:nvSpPr>
        <p:spPr/>
        <p:txBody>
          <a:bodyPr/>
          <a:lstStyle/>
          <a:p>
            <a:fld id="{18A10F53-B1DC-4982-8FAF-EE97F8667266}" type="slidenum">
              <a:rPr lang="en-US" smtClean="0"/>
              <a:pPr/>
              <a:t>33</a:t>
            </a:fld>
            <a:endParaRPr lang="en-US"/>
          </a:p>
        </p:txBody>
      </p:sp>
    </p:spTree>
    <p:extLst>
      <p:ext uri="{BB962C8B-B14F-4D97-AF65-F5344CB8AC3E}">
        <p14:creationId xmlns:p14="http://schemas.microsoft.com/office/powerpoint/2010/main" val="3962110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1DFA27B-72E0-4FD3-806F-260E18F9674C}" type="datetimeFigureOut">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19B775-95B3-4537-904E-849EE2528A5F}" type="slidenum">
              <a:rPr lang="en-US" smtClean="0"/>
              <a:pPr/>
              <a:t>‹#›</a:t>
            </a:fld>
            <a:endParaRPr lang="en-US"/>
          </a:p>
        </p:txBody>
      </p:sp>
    </p:spTree>
    <p:extLst>
      <p:ext uri="{BB962C8B-B14F-4D97-AF65-F5344CB8AC3E}">
        <p14:creationId xmlns:p14="http://schemas.microsoft.com/office/powerpoint/2010/main" val="422958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FA27B-72E0-4FD3-806F-260E18F9674C}" type="datetimeFigureOut">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19B775-95B3-4537-904E-849EE2528A5F}" type="slidenum">
              <a:rPr lang="en-US" smtClean="0"/>
              <a:pPr/>
              <a:t>‹#›</a:t>
            </a:fld>
            <a:endParaRPr lang="en-US"/>
          </a:p>
        </p:txBody>
      </p:sp>
    </p:spTree>
    <p:extLst>
      <p:ext uri="{BB962C8B-B14F-4D97-AF65-F5344CB8AC3E}">
        <p14:creationId xmlns:p14="http://schemas.microsoft.com/office/powerpoint/2010/main" val="1091143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FA27B-72E0-4FD3-806F-260E18F9674C}" type="datetimeFigureOut">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19B775-95B3-4537-904E-849EE2528A5F}" type="slidenum">
              <a:rPr lang="en-US" smtClean="0"/>
              <a:pPr/>
              <a:t>‹#›</a:t>
            </a:fld>
            <a:endParaRPr lang="en-US"/>
          </a:p>
        </p:txBody>
      </p:sp>
    </p:spTree>
    <p:extLst>
      <p:ext uri="{BB962C8B-B14F-4D97-AF65-F5344CB8AC3E}">
        <p14:creationId xmlns:p14="http://schemas.microsoft.com/office/powerpoint/2010/main" val="2239127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con" panose="00000500000000000000" pitchFamily="50" charset="0"/>
              </a:defRPr>
            </a:lvl1pPr>
          </a:lstStyle>
          <a:p>
            <a:r>
              <a:rPr lang="en-US" dirty="0"/>
              <a:t>Click to edit Master title style</a:t>
            </a:r>
          </a:p>
        </p:txBody>
      </p:sp>
      <p:sp>
        <p:nvSpPr>
          <p:cNvPr id="3" name="Content Placeholder 2"/>
          <p:cNvSpPr>
            <a:spLocks noGrp="1"/>
          </p:cNvSpPr>
          <p:nvPr>
            <p:ph idx="1"/>
          </p:nvPr>
        </p:nvSpPr>
        <p:spPr/>
        <p:txBody>
          <a:bodyPr/>
          <a:lstStyle>
            <a:lvl1pPr>
              <a:spcAft>
                <a:spcPts val="1200"/>
              </a:spcAft>
              <a:defRPr>
                <a:latin typeface="Arcon" panose="00000500000000000000" pitchFamily="50" charset="0"/>
              </a:defRPr>
            </a:lvl1pPr>
            <a:lvl2pPr>
              <a:spcAft>
                <a:spcPts val="1200"/>
              </a:spcAft>
              <a:defRPr>
                <a:latin typeface="Arcon" panose="00000500000000000000" pitchFamily="50" charset="0"/>
              </a:defRPr>
            </a:lvl2pPr>
            <a:lvl3pPr>
              <a:spcAft>
                <a:spcPts val="1200"/>
              </a:spcAft>
              <a:defRPr>
                <a:latin typeface="Arcon" panose="00000500000000000000" pitchFamily="50" charset="0"/>
              </a:defRPr>
            </a:lvl3pPr>
            <a:lvl4pPr>
              <a:spcAft>
                <a:spcPts val="1200"/>
              </a:spcAft>
              <a:defRPr>
                <a:latin typeface="Arcon" panose="00000500000000000000" pitchFamily="50" charset="0"/>
              </a:defRPr>
            </a:lvl4pPr>
            <a:lvl5pPr>
              <a:spcAft>
                <a:spcPts val="1200"/>
              </a:spcAft>
              <a:defRPr>
                <a:latin typeface="Arcon"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1DFA27B-72E0-4FD3-806F-260E18F9674C}" type="datetimeFigureOut">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19B775-95B3-4537-904E-849EE2528A5F}" type="slidenum">
              <a:rPr lang="en-US" smtClean="0"/>
              <a:pPr/>
              <a:t>‹#›</a:t>
            </a:fld>
            <a:endParaRPr lang="en-US"/>
          </a:p>
        </p:txBody>
      </p:sp>
    </p:spTree>
    <p:extLst>
      <p:ext uri="{BB962C8B-B14F-4D97-AF65-F5344CB8AC3E}">
        <p14:creationId xmlns:p14="http://schemas.microsoft.com/office/powerpoint/2010/main" val="1291850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con" panose="00000500000000000000" pitchFamily="50"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latin typeface="Arcon" panose="000005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1DFA27B-72E0-4FD3-806F-260E18F9674C}" type="datetimeFigureOut">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19B775-95B3-4537-904E-849EE2528A5F}" type="slidenum">
              <a:rPr lang="en-US" smtClean="0"/>
              <a:pPr/>
              <a:t>‹#›</a:t>
            </a:fld>
            <a:endParaRPr lang="en-US"/>
          </a:p>
        </p:txBody>
      </p:sp>
    </p:spTree>
    <p:extLst>
      <p:ext uri="{BB962C8B-B14F-4D97-AF65-F5344CB8AC3E}">
        <p14:creationId xmlns:p14="http://schemas.microsoft.com/office/powerpoint/2010/main" val="785422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DFA27B-72E0-4FD3-806F-260E18F9674C}" type="datetimeFigureOut">
              <a:rPr lang="en-US" smtClean="0"/>
              <a:pPr/>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19B775-95B3-4537-904E-849EE2528A5F}" type="slidenum">
              <a:rPr lang="en-US" smtClean="0"/>
              <a:pPr/>
              <a:t>‹#›</a:t>
            </a:fld>
            <a:endParaRPr lang="en-US"/>
          </a:p>
        </p:txBody>
      </p:sp>
    </p:spTree>
    <p:extLst>
      <p:ext uri="{BB962C8B-B14F-4D97-AF65-F5344CB8AC3E}">
        <p14:creationId xmlns:p14="http://schemas.microsoft.com/office/powerpoint/2010/main" val="2909332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DFA27B-72E0-4FD3-806F-260E18F9674C}" type="datetimeFigureOut">
              <a:rPr lang="en-US" smtClean="0"/>
              <a:pPr/>
              <a:t>3/22/2023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19B775-95B3-4537-904E-849EE2528A5F}" type="slidenum">
              <a:rPr lang="en-US" smtClean="0"/>
              <a:pPr/>
              <a:t>‹#›</a:t>
            </a:fld>
            <a:endParaRPr lang="en-US"/>
          </a:p>
        </p:txBody>
      </p:sp>
    </p:spTree>
    <p:extLst>
      <p:ext uri="{BB962C8B-B14F-4D97-AF65-F5344CB8AC3E}">
        <p14:creationId xmlns:p14="http://schemas.microsoft.com/office/powerpoint/2010/main" val="3112496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DFA27B-72E0-4FD3-806F-260E18F9674C}" type="datetimeFigureOut">
              <a:rPr lang="en-US" smtClean="0"/>
              <a:pPr/>
              <a:t>3/22/2023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19B775-95B3-4537-904E-849EE2528A5F}" type="slidenum">
              <a:rPr lang="en-US" smtClean="0"/>
              <a:pPr/>
              <a:t>‹#›</a:t>
            </a:fld>
            <a:endParaRPr lang="en-US"/>
          </a:p>
        </p:txBody>
      </p:sp>
    </p:spTree>
    <p:extLst>
      <p:ext uri="{BB962C8B-B14F-4D97-AF65-F5344CB8AC3E}">
        <p14:creationId xmlns:p14="http://schemas.microsoft.com/office/powerpoint/2010/main" val="316827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FA27B-72E0-4FD3-806F-260E18F9674C}" type="datetimeFigureOut">
              <a:rPr lang="en-US" smtClean="0"/>
              <a:pPr/>
              <a:t>3/22/2023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19B775-95B3-4537-904E-849EE2528A5F}" type="slidenum">
              <a:rPr lang="en-US" smtClean="0"/>
              <a:pPr/>
              <a:t>‹#›</a:t>
            </a:fld>
            <a:endParaRPr lang="en-US"/>
          </a:p>
        </p:txBody>
      </p:sp>
    </p:spTree>
    <p:extLst>
      <p:ext uri="{BB962C8B-B14F-4D97-AF65-F5344CB8AC3E}">
        <p14:creationId xmlns:p14="http://schemas.microsoft.com/office/powerpoint/2010/main" val="184862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DFA27B-72E0-4FD3-806F-260E18F9674C}" type="datetimeFigureOut">
              <a:rPr lang="en-US" smtClean="0"/>
              <a:pPr/>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19B775-95B3-4537-904E-849EE2528A5F}" type="slidenum">
              <a:rPr lang="en-US" smtClean="0"/>
              <a:pPr/>
              <a:t>‹#›</a:t>
            </a:fld>
            <a:endParaRPr lang="en-US"/>
          </a:p>
        </p:txBody>
      </p:sp>
    </p:spTree>
    <p:extLst>
      <p:ext uri="{BB962C8B-B14F-4D97-AF65-F5344CB8AC3E}">
        <p14:creationId xmlns:p14="http://schemas.microsoft.com/office/powerpoint/2010/main" val="124373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DFA27B-72E0-4FD3-806F-260E18F9674C}" type="datetimeFigureOut">
              <a:rPr lang="en-US" smtClean="0"/>
              <a:pPr/>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19B775-95B3-4537-904E-849EE2528A5F}" type="slidenum">
              <a:rPr lang="en-US" smtClean="0"/>
              <a:pPr/>
              <a:t>‹#›</a:t>
            </a:fld>
            <a:endParaRPr lang="en-US"/>
          </a:p>
        </p:txBody>
      </p:sp>
    </p:spTree>
    <p:extLst>
      <p:ext uri="{BB962C8B-B14F-4D97-AF65-F5344CB8AC3E}">
        <p14:creationId xmlns:p14="http://schemas.microsoft.com/office/powerpoint/2010/main" val="2639923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DFA27B-72E0-4FD3-806F-260E18F9674C}" type="datetimeFigureOut">
              <a:rPr lang="en-US" smtClean="0"/>
              <a:pPr/>
              <a:t>3/22/2023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9B775-95B3-4537-904E-849EE2528A5F}" type="slidenum">
              <a:rPr lang="en-US" smtClean="0"/>
              <a:pPr/>
              <a:t>‹#›</a:t>
            </a:fld>
            <a:endParaRPr lang="en-US"/>
          </a:p>
        </p:txBody>
      </p:sp>
    </p:spTree>
    <p:extLst>
      <p:ext uri="{BB962C8B-B14F-4D97-AF65-F5344CB8AC3E}">
        <p14:creationId xmlns:p14="http://schemas.microsoft.com/office/powerpoint/2010/main" val="3855058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sLXLlJ7FhJU&amp;sns=tw"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odayifoundout.com/index.php/2015/10/ghosts-pac-man-wor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gamasutra.com/blogs/TommyThompson/20171031/308027/The_Perfect_Organism_The_AI_of_Alien_Isolation.php" TargetMode="External"/><Relationship Id="rId5" Type="http://schemas.openxmlformats.org/officeDocument/2006/relationships/hyperlink" Target="https://kotaku.com/how-the-alien-in-alien-isolation-works-1585594283" TargetMode="Externa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metalgear.fandom.com/wiki/Revenge_System_(enemy_preparedness)" TargetMode="Externa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hyperlink" Target="https://venturebeat.com/community/2013/04/05/smoke-mirrors-how-bioshock-infinite-tricks-you-into-liking-elizabeth/" TargetMode="External"/><Relationship Id="rId2" Type="http://schemas.openxmlformats.org/officeDocument/2006/relationships/hyperlink" Target="https://www.gamesradar.com/the-last-guardians-trico-is-the-gamings-perfect-pet-and-a-truly-smart-piece-of-design/" TargetMode="Externa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hyperlink" Target="https://www.theverge.com/2019/3/6/18222203/video-game-ai-future-procedural-generation-deep-learning" TargetMode="External"/><Relationship Id="rId2" Type="http://schemas.openxmlformats.org/officeDocument/2006/relationships/hyperlink" Target="https://medium.com/aifrontiers/an-overview-of-artificial-intelligence-for-video-games-f491229c0e7d"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ideo" Target="https://www.youtube.com/embed/Lu56xVlZ40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towardsdatascience.com/how-to-teach-an-ai-to-play-games-deep-reinforcement-learning-28f9b920440a" TargetMode="External"/><Relationship Id="rId3" Type="http://schemas.openxmlformats.org/officeDocument/2006/relationships/hyperlink" Target="https://www.gamasutra.com/view/news/269634/7_examples_of_game_AI_that_every_developer_should_study.php" TargetMode="External"/><Relationship Id="rId7" Type="http://schemas.openxmlformats.org/officeDocument/2006/relationships/hyperlink" Target="https://www.youtube.com/watch?v=1xWg54mdQos" TargetMode="External"/><Relationship Id="rId2" Type="http://schemas.openxmlformats.org/officeDocument/2006/relationships/hyperlink" Target="https://software.intel.com/en-us/articles/designing-artificial-intelligence-for-games-part-1" TargetMode="External"/><Relationship Id="rId1" Type="http://schemas.openxmlformats.org/officeDocument/2006/relationships/slideLayout" Target="../slideLayouts/slideLayout2.xml"/><Relationship Id="rId6" Type="http://schemas.openxmlformats.org/officeDocument/2006/relationships/hyperlink" Target="https://www.youtube.com/watch?v=9bbhJi0NBkk" TargetMode="External"/><Relationship Id="rId5" Type="http://schemas.openxmlformats.org/officeDocument/2006/relationships/hyperlink" Target="https://www.youtube.com/watch?v=QUjtDdKM6oc" TargetMode="External"/><Relationship Id="rId4" Type="http://schemas.openxmlformats.org/officeDocument/2006/relationships/hyperlink" Target="http://www.gamasutra.com/blogs/TommyThompson/20181203/331725/Enemy_AI_Design_in_Tom_Clancys_The_Division.ph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qiao.github.io/PathFinding.js/visual/" TargetMode="External"/><Relationship Id="rId2" Type="http://schemas.openxmlformats.org/officeDocument/2006/relationships/hyperlink" Target="https://www.youtube.com/watch?v=__5whYgSTV0"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BQ3iqq49Ew8?start=407" TargetMode="External"/><Relationship Id="rId5" Type="http://schemas.openxmlformats.org/officeDocument/2006/relationships/hyperlink" Target="https://youtu.be/BQ3iqq49Ew8?t=408"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GjDY3m1SMpw" TargetMode="External"/><Relationship Id="rId2" Type="http://schemas.openxmlformats.org/officeDocument/2006/relationships/hyperlink" Target="https://www.youtube.com/watch?v=cOSCBMHGE18"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hyperlink" Target="https://www.rockpapershotgun.com/storyteller-review"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31888"/>
            <a:ext cx="9144000" cy="2387600"/>
          </a:xfrm>
        </p:spPr>
        <p:txBody>
          <a:bodyPr/>
          <a:lstStyle/>
          <a:p>
            <a:r>
              <a:rPr lang="en-GB" dirty="0">
                <a:latin typeface="Arcon" panose="00000500000000000000" pitchFamily="50" charset="0"/>
              </a:rPr>
              <a:t>Enemy &amp; NPC AI design</a:t>
            </a:r>
            <a:endParaRPr lang="en-US" dirty="0">
              <a:latin typeface="Arcon" panose="00000500000000000000" pitchFamily="50" charset="0"/>
            </a:endParaRPr>
          </a:p>
        </p:txBody>
      </p:sp>
      <p:sp>
        <p:nvSpPr>
          <p:cNvPr id="3" name="Subtitle 2"/>
          <p:cNvSpPr>
            <a:spLocks noGrp="1"/>
          </p:cNvSpPr>
          <p:nvPr>
            <p:ph type="subTitle" idx="1"/>
          </p:nvPr>
        </p:nvSpPr>
        <p:spPr/>
        <p:txBody>
          <a:bodyPr/>
          <a:lstStyle/>
          <a:p>
            <a:r>
              <a:rPr lang="en-US" dirty="0">
                <a:latin typeface="Arcon" panose="00000500000000000000" pitchFamily="50" charset="0"/>
              </a:rPr>
              <a:t>Designing State Machines for FUN Emergent </a:t>
            </a:r>
            <a:r>
              <a:rPr lang="en-US" dirty="0" err="1">
                <a:latin typeface="Arcon" panose="00000500000000000000" pitchFamily="50" charset="0"/>
              </a:rPr>
              <a:t>Behaviour</a:t>
            </a:r>
            <a:endParaRPr lang="en-US" dirty="0">
              <a:latin typeface="Arcon" panose="00000500000000000000" pitchFamily="50" charset="0"/>
            </a:endParaRPr>
          </a:p>
        </p:txBody>
      </p:sp>
    </p:spTree>
    <p:extLst>
      <p:ext uri="{BB962C8B-B14F-4D97-AF65-F5344CB8AC3E}">
        <p14:creationId xmlns:p14="http://schemas.microsoft.com/office/powerpoint/2010/main" val="3008389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Constrain AI – Skill Constraints</a:t>
            </a:r>
          </a:p>
        </p:txBody>
      </p:sp>
      <p:sp>
        <p:nvSpPr>
          <p:cNvPr id="3" name="Content Placeholder 2"/>
          <p:cNvSpPr>
            <a:spLocks noGrp="1"/>
          </p:cNvSpPr>
          <p:nvPr>
            <p:ph idx="1"/>
          </p:nvPr>
        </p:nvSpPr>
        <p:spPr>
          <a:xfrm>
            <a:off x="838200" y="1825624"/>
            <a:ext cx="5288280" cy="4839335"/>
          </a:xfrm>
        </p:spPr>
        <p:txBody>
          <a:bodyPr>
            <a:normAutofit lnSpcReduction="10000"/>
          </a:bodyPr>
          <a:lstStyle/>
          <a:p>
            <a:r>
              <a:rPr lang="en-GB" dirty="0"/>
              <a:t>AI can be “perfect”</a:t>
            </a:r>
          </a:p>
          <a:p>
            <a:endParaRPr lang="en-GB" dirty="0"/>
          </a:p>
          <a:p>
            <a:r>
              <a:rPr lang="en-GB" dirty="0"/>
              <a:t>Perfect aim, perfect attack, no </a:t>
            </a:r>
            <a:r>
              <a:rPr lang="en-GB" dirty="0" err="1"/>
              <a:t>cooldowns</a:t>
            </a:r>
            <a:r>
              <a:rPr lang="en-GB" dirty="0"/>
              <a:t>, no speed pauses in attack – these are all bad</a:t>
            </a:r>
          </a:p>
          <a:p>
            <a:endParaRPr lang="en-GB" dirty="0"/>
          </a:p>
          <a:p>
            <a:r>
              <a:rPr lang="en-GB" dirty="0"/>
              <a:t>This would not only be overwhelming, it means there is no “skill” component to deal with the AI</a:t>
            </a:r>
          </a:p>
        </p:txBody>
      </p:sp>
      <p:pic>
        <p:nvPicPr>
          <p:cNvPr id="10242" name="Picture 2" descr="Image result for world war z ga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9680" y="1690688"/>
            <a:ext cx="7846694" cy="441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986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Location Constraints</a:t>
            </a:r>
          </a:p>
        </p:txBody>
      </p:sp>
      <p:sp>
        <p:nvSpPr>
          <p:cNvPr id="3" name="Content Placeholder 2"/>
          <p:cNvSpPr>
            <a:spLocks noGrp="1"/>
          </p:cNvSpPr>
          <p:nvPr>
            <p:ph idx="1"/>
          </p:nvPr>
        </p:nvSpPr>
        <p:spPr>
          <a:xfrm>
            <a:off x="254000" y="1825624"/>
            <a:ext cx="4815840" cy="4831179"/>
          </a:xfrm>
        </p:spPr>
        <p:txBody>
          <a:bodyPr>
            <a:normAutofit fontScale="92500" lnSpcReduction="10000"/>
          </a:bodyPr>
          <a:lstStyle/>
          <a:p>
            <a:r>
              <a:rPr lang="en-GB" dirty="0"/>
              <a:t>Communication Sphere (can only communicate to nearby enemies)</a:t>
            </a:r>
          </a:p>
          <a:p>
            <a:endParaRPr lang="en-GB" dirty="0"/>
          </a:p>
          <a:p>
            <a:r>
              <a:rPr lang="en-GB" dirty="0"/>
              <a:t>Patrol “tether” (cannot run too far away from bounding point, unless direct LOS to player)</a:t>
            </a:r>
          </a:p>
          <a:p>
            <a:endParaRPr lang="en-GB" dirty="0"/>
          </a:p>
          <a:p>
            <a:r>
              <a:rPr lang="en-GB" dirty="0"/>
              <a:t>Physical barriers (limited FOV, and confounded by more barriers than player)</a:t>
            </a:r>
          </a:p>
        </p:txBody>
      </p:sp>
      <p:pic>
        <p:nvPicPr>
          <p:cNvPr id="6146" name="Picture 2" descr="Image result for game AI patr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919" y="1345783"/>
            <a:ext cx="9441815" cy="531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697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Temporal Constraints</a:t>
            </a:r>
          </a:p>
        </p:txBody>
      </p:sp>
      <p:sp>
        <p:nvSpPr>
          <p:cNvPr id="3" name="Content Placeholder 2"/>
          <p:cNvSpPr>
            <a:spLocks noGrp="1"/>
          </p:cNvSpPr>
          <p:nvPr>
            <p:ph idx="1"/>
          </p:nvPr>
        </p:nvSpPr>
        <p:spPr>
          <a:xfrm>
            <a:off x="152840" y="1513840"/>
            <a:ext cx="3768920" cy="4998719"/>
          </a:xfrm>
        </p:spPr>
        <p:txBody>
          <a:bodyPr>
            <a:normAutofit/>
          </a:bodyPr>
          <a:lstStyle/>
          <a:p>
            <a:r>
              <a:rPr lang="en-GB" dirty="0"/>
              <a:t>Enemies have a quick “forgiveness” timer</a:t>
            </a:r>
          </a:p>
          <a:p>
            <a:endParaRPr lang="en-GB" dirty="0"/>
          </a:p>
          <a:p>
            <a:r>
              <a:rPr lang="en-GB" dirty="0"/>
              <a:t>Longer timer in stealth games such as Metal Gear – still quick to go from “High Alert” to “Caution”</a:t>
            </a:r>
          </a:p>
        </p:txBody>
      </p:sp>
      <p:pic>
        <p:nvPicPr>
          <p:cNvPr id="8194" name="Picture 2" descr="Image result for skyrim must have been the wi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1204" y="1"/>
            <a:ext cx="253795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skyrim must have been the wi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4804" y="1513840"/>
            <a:ext cx="5344160" cy="534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742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ai difficulty cho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921" y="1004422"/>
            <a:ext cx="9530080" cy="58523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33780" y="-640080"/>
            <a:ext cx="8991600" cy="8503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Ability Constraints – AI must have EXPLOITABLE weaknesses</a:t>
            </a:r>
          </a:p>
        </p:txBody>
      </p:sp>
      <p:sp>
        <p:nvSpPr>
          <p:cNvPr id="3" name="Content Placeholder 2"/>
          <p:cNvSpPr>
            <a:spLocks noGrp="1"/>
          </p:cNvSpPr>
          <p:nvPr>
            <p:ph idx="1"/>
          </p:nvPr>
        </p:nvSpPr>
        <p:spPr>
          <a:xfrm>
            <a:off x="838200" y="1973942"/>
            <a:ext cx="6588760" cy="4701177"/>
          </a:xfrm>
        </p:spPr>
        <p:txBody>
          <a:bodyPr>
            <a:normAutofit fontScale="92500"/>
          </a:bodyPr>
          <a:lstStyle/>
          <a:p>
            <a:r>
              <a:rPr lang="en-GB" dirty="0" err="1"/>
              <a:t>Bioshock</a:t>
            </a:r>
            <a:r>
              <a:rPr lang="en-GB" dirty="0"/>
              <a:t>/Uncharted – first shot always misses</a:t>
            </a:r>
          </a:p>
          <a:p>
            <a:endParaRPr lang="en-GB" dirty="0"/>
          </a:p>
          <a:p>
            <a:r>
              <a:rPr lang="en-GB" dirty="0"/>
              <a:t>Sphere/circle of attack that enemies aim for</a:t>
            </a:r>
          </a:p>
          <a:p>
            <a:endParaRPr lang="en-GB" dirty="0"/>
          </a:p>
          <a:p>
            <a:r>
              <a:rPr lang="en-GB" dirty="0"/>
              <a:t>Low-speed projectiles</a:t>
            </a:r>
          </a:p>
          <a:p>
            <a:endParaRPr lang="en-GB" dirty="0"/>
          </a:p>
          <a:p>
            <a:r>
              <a:rPr lang="en-GB" dirty="0"/>
              <a:t>Weak Spots, slow movement/aim</a:t>
            </a:r>
          </a:p>
        </p:txBody>
      </p:sp>
    </p:spTree>
    <p:extLst>
      <p:ext uri="{BB962C8B-B14F-4D97-AF65-F5344CB8AC3E}">
        <p14:creationId xmlns:p14="http://schemas.microsoft.com/office/powerpoint/2010/main" val="144599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227"/>
            <a:ext cx="10515600" cy="1325563"/>
          </a:xfrm>
        </p:spPr>
        <p:txBody>
          <a:bodyPr/>
          <a:lstStyle/>
          <a:p>
            <a:r>
              <a:rPr lang="en-GB" dirty="0"/>
              <a:t>Weight probability in player’s favour</a:t>
            </a:r>
          </a:p>
        </p:txBody>
      </p:sp>
      <p:sp>
        <p:nvSpPr>
          <p:cNvPr id="3" name="Content Placeholder 2"/>
          <p:cNvSpPr>
            <a:spLocks noGrp="1"/>
          </p:cNvSpPr>
          <p:nvPr>
            <p:ph idx="1"/>
          </p:nvPr>
        </p:nvSpPr>
        <p:spPr>
          <a:xfrm>
            <a:off x="349405" y="1434790"/>
            <a:ext cx="4438186" cy="5062653"/>
          </a:xfrm>
        </p:spPr>
        <p:txBody>
          <a:bodyPr>
            <a:normAutofit fontScale="62500" lnSpcReduction="20000"/>
          </a:bodyPr>
          <a:lstStyle/>
          <a:p>
            <a:r>
              <a:rPr lang="en-GB" dirty="0"/>
              <a:t>Often, even if an odd is calculated at  50% to miss, the game is secretly doing a second calculation</a:t>
            </a:r>
          </a:p>
          <a:p>
            <a:endParaRPr lang="en-GB" dirty="0"/>
          </a:p>
          <a:p>
            <a:r>
              <a:rPr lang="en-GB" dirty="0"/>
              <a:t>If the last shot had already missed, the 50% might be secretly increased to 70%</a:t>
            </a:r>
          </a:p>
          <a:p>
            <a:endParaRPr lang="en-GB" dirty="0"/>
          </a:p>
          <a:p>
            <a:r>
              <a:rPr lang="en-GB" dirty="0"/>
              <a:t>A 95% player hit chance is often rounded to 100%. A 95% enemy hit chance is often dropped to 75%</a:t>
            </a:r>
          </a:p>
          <a:p>
            <a:endParaRPr lang="en-GB" dirty="0"/>
          </a:p>
          <a:p>
            <a:r>
              <a:rPr lang="en-GB" dirty="0"/>
              <a:t>Similarly, AI will be more likely to perform weaker attacks/displacement attacks or miss after a successful high </a:t>
            </a:r>
            <a:r>
              <a:rPr lang="en-GB" dirty="0" err="1"/>
              <a:t>dmg</a:t>
            </a:r>
            <a:r>
              <a:rPr lang="en-GB" dirty="0"/>
              <a:t> attack</a:t>
            </a:r>
          </a:p>
          <a:p>
            <a:endParaRPr lang="en-GB" dirty="0"/>
          </a:p>
        </p:txBody>
      </p:sp>
      <p:pic>
        <p:nvPicPr>
          <p:cNvPr id="5122" name="Picture 2" descr="https://vignette.wikia.nocookie.net/fallout/images/b/b7/VATS.jpg/revision/latest?cb=20070704223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310" y="1368347"/>
            <a:ext cx="8548649" cy="480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46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Probability to create Tension</a:t>
            </a:r>
          </a:p>
        </p:txBody>
      </p:sp>
      <p:sp>
        <p:nvSpPr>
          <p:cNvPr id="3" name="Content Placeholder 2"/>
          <p:cNvSpPr>
            <a:spLocks noGrp="1"/>
          </p:cNvSpPr>
          <p:nvPr>
            <p:ph idx="1"/>
          </p:nvPr>
        </p:nvSpPr>
        <p:spPr>
          <a:xfrm>
            <a:off x="838200" y="1825625"/>
            <a:ext cx="5402943" cy="4351338"/>
          </a:xfrm>
        </p:spPr>
        <p:txBody>
          <a:bodyPr>
            <a:normAutofit fontScale="85000" lnSpcReduction="20000"/>
          </a:bodyPr>
          <a:lstStyle/>
          <a:p>
            <a:r>
              <a:rPr lang="en-GB" dirty="0"/>
              <a:t>Player chances often rise even more with worse performance/AI performs worse</a:t>
            </a:r>
          </a:p>
          <a:p>
            <a:endParaRPr lang="en-GB" dirty="0"/>
          </a:p>
          <a:p>
            <a:r>
              <a:rPr lang="en-GB" dirty="0"/>
              <a:t>E.g. lower health players have their hit targets expanded, so it feels like they’re dodging more bullets</a:t>
            </a:r>
          </a:p>
          <a:p>
            <a:endParaRPr lang="en-GB" dirty="0"/>
          </a:p>
          <a:p>
            <a:r>
              <a:rPr lang="en-GB" dirty="0" err="1"/>
              <a:t>Crit</a:t>
            </a:r>
            <a:r>
              <a:rPr lang="en-GB" dirty="0"/>
              <a:t> probability rises when player/boss health is lower for that “unbelievable luck” story</a:t>
            </a:r>
          </a:p>
          <a:p>
            <a:endParaRPr lang="en-GB" dirty="0"/>
          </a:p>
        </p:txBody>
      </p:sp>
      <p:pic>
        <p:nvPicPr>
          <p:cNvPr id="3074" name="Picture 2" descr="Image result for xcom probabil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2685" y="1962615"/>
            <a:ext cx="5294249" cy="39706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3857" y="6364905"/>
            <a:ext cx="5575372" cy="369332"/>
          </a:xfrm>
          <a:prstGeom prst="rect">
            <a:avLst/>
          </a:prstGeom>
        </p:spPr>
        <p:txBody>
          <a:bodyPr wrap="none">
            <a:spAutoFit/>
          </a:bodyPr>
          <a:lstStyle/>
          <a:p>
            <a:r>
              <a:rPr lang="en-GB">
                <a:hlinkClick r:id="rId3"/>
              </a:rPr>
              <a:t>https://www.youtube.com/watch?v=sLXLlJ7FhJU&amp;sns=tw</a:t>
            </a:r>
            <a:endParaRPr lang="en-GB"/>
          </a:p>
        </p:txBody>
      </p:sp>
    </p:spTree>
    <p:extLst>
      <p:ext uri="{BB962C8B-B14F-4D97-AF65-F5344CB8AC3E}">
        <p14:creationId xmlns:p14="http://schemas.microsoft.com/office/powerpoint/2010/main" val="452045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172200" cy="1087755"/>
          </a:xfrm>
        </p:spPr>
        <p:txBody>
          <a:bodyPr>
            <a:normAutofit fontScale="90000"/>
          </a:bodyPr>
          <a:lstStyle/>
          <a:p>
            <a:r>
              <a:rPr lang="en-GB" dirty="0"/>
              <a:t>Acknowledge Player Actions (Context-Dependent)</a:t>
            </a:r>
          </a:p>
        </p:txBody>
      </p:sp>
      <p:sp>
        <p:nvSpPr>
          <p:cNvPr id="3" name="Content Placeholder 2"/>
          <p:cNvSpPr>
            <a:spLocks noGrp="1"/>
          </p:cNvSpPr>
          <p:nvPr>
            <p:ph idx="1"/>
          </p:nvPr>
        </p:nvSpPr>
        <p:spPr>
          <a:xfrm>
            <a:off x="838200" y="1825624"/>
            <a:ext cx="5186680" cy="4636135"/>
          </a:xfrm>
        </p:spPr>
        <p:txBody>
          <a:bodyPr>
            <a:normAutofit lnSpcReduction="10000"/>
          </a:bodyPr>
          <a:lstStyle/>
          <a:p>
            <a:r>
              <a:rPr lang="en-GB" dirty="0"/>
              <a:t>Warns player what AI is paying attention to</a:t>
            </a:r>
          </a:p>
          <a:p>
            <a:endParaRPr lang="en-GB" dirty="0"/>
          </a:p>
          <a:p>
            <a:r>
              <a:rPr lang="en-GB" dirty="0"/>
              <a:t>Immersion – actions impact Game World</a:t>
            </a:r>
          </a:p>
          <a:p>
            <a:endParaRPr lang="en-GB" dirty="0"/>
          </a:p>
          <a:p>
            <a:r>
              <a:rPr lang="en-GB" dirty="0"/>
              <a:t>Can also be storytelling; “Aren’t you the </a:t>
            </a:r>
            <a:r>
              <a:rPr lang="en-GB" dirty="0" err="1"/>
              <a:t>Dragonborn</a:t>
            </a:r>
            <a:r>
              <a:rPr lang="en-GB" dirty="0"/>
              <a:t>?” “Wow it’s XYZSlayer2000xx that defeated the great Cthulhu”</a:t>
            </a:r>
          </a:p>
        </p:txBody>
      </p:sp>
      <p:pic>
        <p:nvPicPr>
          <p:cNvPr id="4" name="Picture 3"/>
          <p:cNvPicPr>
            <a:picLocks noChangeAspect="1"/>
          </p:cNvPicPr>
          <p:nvPr/>
        </p:nvPicPr>
        <p:blipFill>
          <a:blip r:embed="rId2"/>
          <a:stretch>
            <a:fillRect/>
          </a:stretch>
        </p:blipFill>
        <p:spPr>
          <a:xfrm>
            <a:off x="6509109" y="0"/>
            <a:ext cx="5682891" cy="5212080"/>
          </a:xfrm>
          <a:prstGeom prst="rect">
            <a:avLst/>
          </a:prstGeom>
        </p:spPr>
      </p:pic>
      <p:pic>
        <p:nvPicPr>
          <p:cNvPr id="7172" name="Picture 4" descr="Image result for you're the dragonbo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004" y="2976880"/>
            <a:ext cx="5699995" cy="388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820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Context-Dependent Behavioural Probability (remember using values to drive behaviour)</a:t>
            </a:r>
          </a:p>
        </p:txBody>
      </p:sp>
      <p:sp>
        <p:nvSpPr>
          <p:cNvPr id="3" name="Content Placeholder 2"/>
          <p:cNvSpPr>
            <a:spLocks noGrp="1"/>
          </p:cNvSpPr>
          <p:nvPr>
            <p:ph idx="1"/>
          </p:nvPr>
        </p:nvSpPr>
        <p:spPr>
          <a:xfrm>
            <a:off x="838200" y="2676293"/>
            <a:ext cx="4462346" cy="3858322"/>
          </a:xfrm>
        </p:spPr>
        <p:txBody>
          <a:bodyPr/>
          <a:lstStyle/>
          <a:p>
            <a:r>
              <a:rPr lang="en-GB" dirty="0"/>
              <a:t>In </a:t>
            </a:r>
            <a:r>
              <a:rPr lang="en-GB" dirty="0" err="1"/>
              <a:t>Arkham</a:t>
            </a:r>
            <a:r>
              <a:rPr lang="en-GB" dirty="0"/>
              <a:t> Asylum, during Predator challenges, the likelihood of enemies to turn around is reduced, allowing players to sneak up behind enemies more.</a:t>
            </a:r>
          </a:p>
        </p:txBody>
      </p:sp>
      <p:pic>
        <p:nvPicPr>
          <p:cNvPr id="6146" name="Picture 2" descr="https://vignette.wikia.nocookie.net/arkhamcity/images/1/16/Predator_mode.jpg/revision/latest?cb=201506300343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762" y="2035629"/>
            <a:ext cx="8094553" cy="456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223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Predictability</a:t>
            </a:r>
          </a:p>
        </p:txBody>
      </p:sp>
      <p:sp>
        <p:nvSpPr>
          <p:cNvPr id="3" name="Content Placeholder 2"/>
          <p:cNvSpPr>
            <a:spLocks noGrp="1"/>
          </p:cNvSpPr>
          <p:nvPr>
            <p:ph idx="1"/>
          </p:nvPr>
        </p:nvSpPr>
        <p:spPr>
          <a:xfrm>
            <a:off x="838200" y="1825625"/>
            <a:ext cx="5430520" cy="4351338"/>
          </a:xfrm>
        </p:spPr>
        <p:txBody>
          <a:bodyPr>
            <a:normAutofit fontScale="92500" lnSpcReduction="20000"/>
          </a:bodyPr>
          <a:lstStyle/>
          <a:p>
            <a:r>
              <a:rPr lang="en-GB" dirty="0"/>
              <a:t>Easy to learn patterns of movement and even attacks</a:t>
            </a:r>
          </a:p>
          <a:p>
            <a:endParaRPr lang="en-GB" dirty="0"/>
          </a:p>
          <a:p>
            <a:r>
              <a:rPr lang="en-GB" dirty="0"/>
              <a:t>High repeatability so players can learn and can devise solution</a:t>
            </a:r>
          </a:p>
          <a:p>
            <a:endParaRPr lang="en-GB" dirty="0"/>
          </a:p>
          <a:p>
            <a:r>
              <a:rPr lang="en-GB" dirty="0"/>
              <a:t>Large gaps in patrol routes – stopping at windows, in low-visibility areas. Pausing for a few seconds before resuming patrol</a:t>
            </a:r>
          </a:p>
        </p:txBody>
      </p:sp>
      <p:pic>
        <p:nvPicPr>
          <p:cNvPr id="9218" name="Picture 2" descr="http://zacharykolman.com/wp-content/uploads/2018/07/waypoint-function-diagram-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5895" y="1027906"/>
            <a:ext cx="9096375"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19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Broadcast Intentions</a:t>
            </a:r>
          </a:p>
        </p:txBody>
      </p:sp>
      <p:sp>
        <p:nvSpPr>
          <p:cNvPr id="3" name="Content Placeholder 2"/>
          <p:cNvSpPr>
            <a:spLocks noGrp="1"/>
          </p:cNvSpPr>
          <p:nvPr>
            <p:ph idx="1"/>
          </p:nvPr>
        </p:nvSpPr>
        <p:spPr>
          <a:xfrm>
            <a:off x="838200" y="1690688"/>
            <a:ext cx="5471160" cy="4486275"/>
          </a:xfrm>
        </p:spPr>
        <p:txBody>
          <a:bodyPr>
            <a:normAutofit/>
          </a:bodyPr>
          <a:lstStyle/>
          <a:p>
            <a:r>
              <a:rPr lang="en-GB" dirty="0"/>
              <a:t>FEAR AI would bark commands loudly for the benefit of players, and would even wait for lulls in shots to bark commands</a:t>
            </a:r>
          </a:p>
          <a:p>
            <a:endParaRPr lang="en-GB" dirty="0"/>
          </a:p>
          <a:p>
            <a:r>
              <a:rPr lang="en-GB" dirty="0"/>
              <a:t>Mark of the Ninja – animations, effects AND UI Markers to let players know enemy intention and status</a:t>
            </a:r>
          </a:p>
        </p:txBody>
      </p:sp>
      <p:pic>
        <p:nvPicPr>
          <p:cNvPr id="7170" name="Picture 2" descr="Image result for fear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680" y="0"/>
            <a:ext cx="5608320" cy="31683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583681" y="3168394"/>
            <a:ext cx="5608320" cy="4164787"/>
          </a:xfrm>
          <a:prstGeom prst="rect">
            <a:avLst/>
          </a:prstGeom>
        </p:spPr>
      </p:pic>
    </p:spTree>
    <p:extLst>
      <p:ext uri="{BB962C8B-B14F-4D97-AF65-F5344CB8AC3E}">
        <p14:creationId xmlns:p14="http://schemas.microsoft.com/office/powerpoint/2010/main" val="308825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606"/>
            <a:ext cx="6614160" cy="1325563"/>
          </a:xfrm>
        </p:spPr>
        <p:txBody>
          <a:bodyPr/>
          <a:lstStyle/>
          <a:p>
            <a:r>
              <a:rPr lang="en-GB" dirty="0"/>
              <a:t>Simple Rules create complex behaviour </a:t>
            </a:r>
          </a:p>
        </p:txBody>
      </p:sp>
      <p:sp>
        <p:nvSpPr>
          <p:cNvPr id="3" name="Content Placeholder 2"/>
          <p:cNvSpPr>
            <a:spLocks noGrp="1"/>
          </p:cNvSpPr>
          <p:nvPr>
            <p:ph idx="1"/>
          </p:nvPr>
        </p:nvSpPr>
        <p:spPr>
          <a:xfrm>
            <a:off x="838200" y="1690688"/>
            <a:ext cx="4719320" cy="5032376"/>
          </a:xfrm>
        </p:spPr>
        <p:txBody>
          <a:bodyPr>
            <a:normAutofit fontScale="62500" lnSpcReduction="20000"/>
          </a:bodyPr>
          <a:lstStyle/>
          <a:p>
            <a:r>
              <a:rPr lang="en-GB" dirty="0"/>
              <a:t>Different AI modes (Chase, Scatter, Frightened) and individual behaviours for each ghost</a:t>
            </a:r>
          </a:p>
          <a:p>
            <a:endParaRPr lang="en-GB" dirty="0"/>
          </a:p>
          <a:p>
            <a:r>
              <a:rPr lang="en-GB" dirty="0" err="1"/>
              <a:t>Blinky</a:t>
            </a:r>
            <a:r>
              <a:rPr lang="en-GB" dirty="0"/>
              <a:t> (red) chases (and gets faster when a player has collected x amount of pellets)</a:t>
            </a:r>
          </a:p>
          <a:p>
            <a:r>
              <a:rPr lang="en-GB" dirty="0" err="1"/>
              <a:t>Pinky</a:t>
            </a:r>
            <a:r>
              <a:rPr lang="en-GB" dirty="0"/>
              <a:t> (pink) ambushes</a:t>
            </a:r>
          </a:p>
          <a:p>
            <a:r>
              <a:rPr lang="en-GB" dirty="0"/>
              <a:t>Inky (blue) moves based on relative position of </a:t>
            </a:r>
            <a:r>
              <a:rPr lang="en-GB" dirty="0" err="1"/>
              <a:t>Blinky</a:t>
            </a:r>
            <a:r>
              <a:rPr lang="en-GB" dirty="0"/>
              <a:t> and player</a:t>
            </a:r>
          </a:p>
          <a:p>
            <a:r>
              <a:rPr lang="en-GB" dirty="0"/>
              <a:t>Clyde (orange) based on distance from player. If far, will chase player. If close, will flee to bottom left</a:t>
            </a:r>
          </a:p>
          <a:p>
            <a:pPr marL="0" indent="0">
              <a:buNone/>
            </a:pPr>
            <a:endParaRPr lang="en-GB" dirty="0"/>
          </a:p>
          <a:p>
            <a:pPr marL="0" indent="0">
              <a:buNone/>
            </a:pPr>
            <a:r>
              <a:rPr lang="en-GB" dirty="0">
                <a:hlinkClick r:id="rId2"/>
              </a:rPr>
              <a:t>http://www.todayifoundout.com/index.php/2015/10/ghosts-pac-man-work/</a:t>
            </a:r>
            <a:endParaRPr lang="en-GB" dirty="0"/>
          </a:p>
        </p:txBody>
      </p:sp>
      <p:pic>
        <p:nvPicPr>
          <p:cNvPr id="1026" name="Picture 2" descr="Image result for Pacman ghost 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520" y="4740258"/>
            <a:ext cx="6634480" cy="19828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cman ghost 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5980" y="-37484"/>
            <a:ext cx="3716020" cy="477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87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cone of vision dishonor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443" y="3728786"/>
            <a:ext cx="5416944" cy="30479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294880" y="81281"/>
            <a:ext cx="4734560" cy="1609408"/>
          </a:xfrm>
        </p:spPr>
        <p:txBody>
          <a:bodyPr>
            <a:normAutofit fontScale="90000"/>
          </a:bodyPr>
          <a:lstStyle/>
          <a:p>
            <a:r>
              <a:rPr lang="en-GB" dirty="0"/>
              <a:t>Broadcast Intentions: Telegraphs</a:t>
            </a:r>
          </a:p>
        </p:txBody>
      </p:sp>
      <p:sp>
        <p:nvSpPr>
          <p:cNvPr id="3" name="Content Placeholder 2"/>
          <p:cNvSpPr>
            <a:spLocks noGrp="1"/>
          </p:cNvSpPr>
          <p:nvPr>
            <p:ph idx="1"/>
          </p:nvPr>
        </p:nvSpPr>
        <p:spPr>
          <a:xfrm>
            <a:off x="7914640" y="1825625"/>
            <a:ext cx="3439160" cy="4351338"/>
          </a:xfrm>
        </p:spPr>
        <p:txBody>
          <a:bodyPr/>
          <a:lstStyle/>
          <a:p>
            <a:r>
              <a:rPr lang="en-GB" dirty="0"/>
              <a:t>Attack Windups</a:t>
            </a:r>
          </a:p>
          <a:p>
            <a:endParaRPr lang="en-GB" dirty="0"/>
          </a:p>
          <a:p>
            <a:r>
              <a:rPr lang="en-GB" dirty="0"/>
              <a:t>Attack </a:t>
            </a:r>
            <a:r>
              <a:rPr lang="en-GB" dirty="0" err="1"/>
              <a:t>Cooldowns</a:t>
            </a:r>
            <a:endParaRPr lang="en-GB" dirty="0"/>
          </a:p>
          <a:p>
            <a:endParaRPr lang="en-GB" dirty="0"/>
          </a:p>
          <a:p>
            <a:r>
              <a:rPr lang="en-GB" dirty="0"/>
              <a:t>Positional aids, ability to see where enemy is looking</a:t>
            </a:r>
          </a:p>
        </p:txBody>
      </p:sp>
      <p:pic>
        <p:nvPicPr>
          <p:cNvPr id="1026" name="Picture 2" descr="https://i.kinja-img.com/gawker-media/image/upload/s--ZxQAa1w_--/c_fit,fl_progressive,q_80,w_636/yve2wuhff9u0eipuyseb.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624320" cy="37287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niper half lif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694" y="3804986"/>
            <a:ext cx="2915853" cy="2915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20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Hide Overarching Logic</a:t>
            </a:r>
          </a:p>
        </p:txBody>
      </p:sp>
      <p:sp>
        <p:nvSpPr>
          <p:cNvPr id="3" name="Content Placeholder 2"/>
          <p:cNvSpPr>
            <a:spLocks noGrp="1"/>
          </p:cNvSpPr>
          <p:nvPr>
            <p:ph idx="1"/>
          </p:nvPr>
        </p:nvSpPr>
        <p:spPr>
          <a:xfrm>
            <a:off x="838199" y="1825625"/>
            <a:ext cx="5817243" cy="4351338"/>
          </a:xfrm>
        </p:spPr>
        <p:txBody>
          <a:bodyPr/>
          <a:lstStyle/>
          <a:p>
            <a:r>
              <a:rPr lang="en-GB" dirty="0"/>
              <a:t>In both these games, the physical enemy(s) reveal themselves, their intentions and their attacks through sound cues</a:t>
            </a:r>
          </a:p>
          <a:p>
            <a:endParaRPr lang="en-GB" dirty="0"/>
          </a:p>
          <a:p>
            <a:r>
              <a:rPr lang="en-GB" dirty="0"/>
              <a:t>The game’s Directors/overall logic is completely hidden to the player</a:t>
            </a:r>
          </a:p>
        </p:txBody>
      </p:sp>
      <p:grpSp>
        <p:nvGrpSpPr>
          <p:cNvPr id="4" name="Group 3"/>
          <p:cNvGrpSpPr/>
          <p:nvPr/>
        </p:nvGrpSpPr>
        <p:grpSpPr>
          <a:xfrm>
            <a:off x="6863787" y="0"/>
            <a:ext cx="6395873" cy="7152289"/>
            <a:chOff x="6863787" y="0"/>
            <a:chExt cx="6395873" cy="7152289"/>
          </a:xfrm>
        </p:grpSpPr>
        <p:pic>
          <p:nvPicPr>
            <p:cNvPr id="12290" name="Picture 2" descr="Image result for Left 4 Dead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3787" y="0"/>
              <a:ext cx="6395872" cy="399742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alien isol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3788" y="3540220"/>
              <a:ext cx="6395872" cy="361206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p:cNvSpPr/>
          <p:nvPr/>
        </p:nvSpPr>
        <p:spPr>
          <a:xfrm>
            <a:off x="254000" y="5346254"/>
            <a:ext cx="6096000" cy="1477328"/>
          </a:xfrm>
          <a:prstGeom prst="rect">
            <a:avLst/>
          </a:prstGeom>
        </p:spPr>
        <p:txBody>
          <a:bodyPr>
            <a:spAutoFit/>
          </a:bodyPr>
          <a:lstStyle/>
          <a:p>
            <a:r>
              <a:rPr lang="en-GB" dirty="0">
                <a:hlinkClick r:id="rId5"/>
              </a:rPr>
              <a:t>https://kotaku.com/how-the-alien-in-alien-isolation-works-1585594283</a:t>
            </a:r>
            <a:endParaRPr lang="en-GB" dirty="0"/>
          </a:p>
          <a:p>
            <a:r>
              <a:rPr lang="en-GB" dirty="0">
                <a:hlinkClick r:id="rId6"/>
              </a:rPr>
              <a:t>https://www.gamasutra.com/blogs/TommyThompson/20171031/308027/The_Perfect_Organism_The_AI_of_Alien_Isolation.php</a:t>
            </a:r>
            <a:endParaRPr lang="en-GB" dirty="0"/>
          </a:p>
        </p:txBody>
      </p:sp>
    </p:spTree>
    <p:extLst>
      <p:ext uri="{BB962C8B-B14F-4D97-AF65-F5344CB8AC3E}">
        <p14:creationId xmlns:p14="http://schemas.microsoft.com/office/powerpoint/2010/main" val="2380624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0FF3-1233-4E1A-BC09-0D7F17E8ADB4}"/>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03B4EBE2-FEFD-4091-B0C8-59D005825575}"/>
              </a:ext>
            </a:extLst>
          </p:cNvPr>
          <p:cNvSpPr>
            <a:spLocks noGrp="1"/>
          </p:cNvSpPr>
          <p:nvPr>
            <p:ph idx="1"/>
          </p:nvPr>
        </p:nvSpPr>
        <p:spPr>
          <a:xfrm>
            <a:off x="838200" y="6103648"/>
            <a:ext cx="3962400" cy="389227"/>
          </a:xfrm>
        </p:spPr>
        <p:txBody>
          <a:bodyPr>
            <a:normAutofit fontScale="47500" lnSpcReduction="20000"/>
          </a:bodyPr>
          <a:lstStyle/>
          <a:p>
            <a:pPr marL="0" indent="0">
              <a:buNone/>
            </a:pPr>
            <a:r>
              <a:rPr lang="en-IE" dirty="0">
                <a:hlinkClick r:id="rId2"/>
              </a:rPr>
              <a:t>https://metalgear.fandom.com/wiki/Revenge_System_(enemy_preparedness)</a:t>
            </a:r>
            <a:r>
              <a:rPr lang="en-IE" dirty="0"/>
              <a:t> </a:t>
            </a:r>
          </a:p>
        </p:txBody>
      </p:sp>
      <p:pic>
        <p:nvPicPr>
          <p:cNvPr id="5" name="Picture 4">
            <a:extLst>
              <a:ext uri="{FF2B5EF4-FFF2-40B4-BE49-F238E27FC236}">
                <a16:creationId xmlns:a16="http://schemas.microsoft.com/office/drawing/2014/main" id="{87D388B8-849F-4105-A636-70A5D1FE3D62}"/>
              </a:ext>
            </a:extLst>
          </p:cNvPr>
          <p:cNvPicPr>
            <a:picLocks noChangeAspect="1"/>
          </p:cNvPicPr>
          <p:nvPr/>
        </p:nvPicPr>
        <p:blipFill>
          <a:blip r:embed="rId3"/>
          <a:stretch>
            <a:fillRect/>
          </a:stretch>
        </p:blipFill>
        <p:spPr>
          <a:xfrm>
            <a:off x="5606371" y="0"/>
            <a:ext cx="6756604" cy="6858000"/>
          </a:xfrm>
          <a:prstGeom prst="rect">
            <a:avLst/>
          </a:prstGeom>
        </p:spPr>
      </p:pic>
      <p:pic>
        <p:nvPicPr>
          <p:cNvPr id="1026" name="Picture 2" descr="Is the Metal Gear Solid V chicken hat the greatest gaming aid ever? | Games  | The Guardian">
            <a:extLst>
              <a:ext uri="{FF2B5EF4-FFF2-40B4-BE49-F238E27FC236}">
                <a16:creationId xmlns:a16="http://schemas.microsoft.com/office/drawing/2014/main" id="{0C337C30-AE5B-4C28-BD4D-D7C1BC1EA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664" y="520988"/>
            <a:ext cx="8033232" cy="4819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431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677"/>
            <a:ext cx="10515600" cy="1325563"/>
          </a:xfrm>
        </p:spPr>
        <p:txBody>
          <a:bodyPr/>
          <a:lstStyle/>
          <a:p>
            <a:r>
              <a:rPr lang="en-GB" dirty="0"/>
              <a:t>Friendly AI</a:t>
            </a:r>
          </a:p>
        </p:txBody>
      </p:sp>
      <p:sp>
        <p:nvSpPr>
          <p:cNvPr id="3" name="Content Placeholder 2"/>
          <p:cNvSpPr>
            <a:spLocks noGrp="1"/>
          </p:cNvSpPr>
          <p:nvPr>
            <p:ph idx="1"/>
          </p:nvPr>
        </p:nvSpPr>
        <p:spPr>
          <a:xfrm>
            <a:off x="264160" y="1209040"/>
            <a:ext cx="6136640" cy="5384799"/>
          </a:xfrm>
        </p:spPr>
        <p:txBody>
          <a:bodyPr>
            <a:normAutofit fontScale="85000" lnSpcReduction="10000"/>
          </a:bodyPr>
          <a:lstStyle/>
          <a:p>
            <a:r>
              <a:rPr lang="en-GB" dirty="0"/>
              <a:t>Last Guardian – in order to make players feel like they are taming, there is a randomised “response” to orders. Over time, Trico is much more likely to respond quickly (if treated well)</a:t>
            </a:r>
          </a:p>
          <a:p>
            <a:r>
              <a:rPr lang="en-GB" dirty="0" err="1"/>
              <a:t>Bioshock</a:t>
            </a:r>
            <a:r>
              <a:rPr lang="en-GB" dirty="0"/>
              <a:t> Infinite – Elizabeth is designed to never block doorways, and to provide aid contextually (player is low on health/ammo, about to fight a big boss, has been searching everything in the room)</a:t>
            </a:r>
          </a:p>
          <a:p>
            <a:pPr marL="0" indent="0">
              <a:buNone/>
            </a:pPr>
            <a:r>
              <a:rPr lang="en-GB" dirty="0">
                <a:hlinkClick r:id="rId2"/>
              </a:rPr>
              <a:t>https://www.gamesradar.com/the-last-guardians-trico-is-the-gamings-perfect-pet-and-a-truly-smart-piece-of-design/</a:t>
            </a:r>
            <a:endParaRPr lang="en-GB" dirty="0"/>
          </a:p>
          <a:p>
            <a:pPr marL="0" indent="0">
              <a:buNone/>
            </a:pPr>
            <a:r>
              <a:rPr lang="en-GB" dirty="0">
                <a:hlinkClick r:id="rId3"/>
              </a:rPr>
              <a:t>https://venturebeat.com/community/2013/04/05/smoke-mirrors-how-bioshock-infinite-tricks-you-into-liking-elizabeth/</a:t>
            </a:r>
            <a:endParaRPr lang="en-GB" dirty="0"/>
          </a:p>
        </p:txBody>
      </p:sp>
      <p:pic>
        <p:nvPicPr>
          <p:cNvPr id="2050" name="Picture 2" descr="Image result for last guard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7414" y="0"/>
            <a:ext cx="6734105" cy="37879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oshock infinite elizabe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7414" y="3340893"/>
            <a:ext cx="5494586" cy="3663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241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070600" cy="1254351"/>
          </a:xfrm>
        </p:spPr>
        <p:txBody>
          <a:bodyPr>
            <a:normAutofit fontScale="90000"/>
          </a:bodyPr>
          <a:lstStyle/>
          <a:p>
            <a:r>
              <a:rPr lang="en-GB" dirty="0"/>
              <a:t>AI Learning, and even DEVELOPING Games</a:t>
            </a:r>
          </a:p>
        </p:txBody>
      </p:sp>
      <p:sp>
        <p:nvSpPr>
          <p:cNvPr id="3" name="Content Placeholder 2"/>
          <p:cNvSpPr>
            <a:spLocks noGrp="1"/>
          </p:cNvSpPr>
          <p:nvPr>
            <p:ph idx="1"/>
          </p:nvPr>
        </p:nvSpPr>
        <p:spPr>
          <a:xfrm>
            <a:off x="109220" y="5797323"/>
            <a:ext cx="6868160" cy="959077"/>
          </a:xfrm>
        </p:spPr>
        <p:txBody>
          <a:bodyPr>
            <a:normAutofit fontScale="40000" lnSpcReduction="20000"/>
          </a:bodyPr>
          <a:lstStyle/>
          <a:p>
            <a:r>
              <a:rPr lang="en-GB" dirty="0">
                <a:hlinkClick r:id="rId2"/>
              </a:rPr>
              <a:t>https://medium.com/aifrontiers/an-overview-of-artificial-intelligence-for-video-games-f491229c0e7d</a:t>
            </a:r>
            <a:endParaRPr lang="en-GB" dirty="0"/>
          </a:p>
          <a:p>
            <a:r>
              <a:rPr lang="en-GB" dirty="0">
                <a:hlinkClick r:id="rId3"/>
              </a:rPr>
              <a:t>https://www.theverge.com/2019/3/6/18222203/video-game-ai-future-procedural-generation-deep-learning</a:t>
            </a:r>
            <a:endParaRPr lang="en-GB" dirty="0"/>
          </a:p>
          <a:p>
            <a:endParaRPr lang="en-GB" dirty="0"/>
          </a:p>
        </p:txBody>
      </p:sp>
      <p:sp>
        <p:nvSpPr>
          <p:cNvPr id="5" name="Content Placeholder 2"/>
          <p:cNvSpPr txBox="1">
            <a:spLocks/>
          </p:cNvSpPr>
          <p:nvPr/>
        </p:nvSpPr>
        <p:spPr>
          <a:xfrm>
            <a:off x="838200" y="1981200"/>
            <a:ext cx="5410200" cy="3688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Arcon" panose="00000500000000000000" pitchFamily="50" charset="0"/>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Arcon" panose="00000500000000000000" pitchFamily="50" charset="0"/>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Arcon" panose="00000500000000000000" pitchFamily="50" charset="0"/>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Arcon" panose="00000500000000000000" pitchFamily="50" charset="0"/>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Arcon"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Forza Drivatar emulates player movements/driving around tracks</a:t>
            </a:r>
          </a:p>
          <a:p>
            <a:endParaRPr lang="en-GB" dirty="0"/>
          </a:p>
          <a:p>
            <a:r>
              <a:rPr lang="en-GB" dirty="0"/>
              <a:t>MGS Phantom Pain enemy NPC change equipment </a:t>
            </a:r>
            <a:r>
              <a:rPr lang="en-GB" dirty="0" err="1"/>
              <a:t>loadouts</a:t>
            </a:r>
            <a:r>
              <a:rPr lang="en-GB" dirty="0"/>
              <a:t> and behaviour</a:t>
            </a:r>
          </a:p>
        </p:txBody>
      </p:sp>
      <p:grpSp>
        <p:nvGrpSpPr>
          <p:cNvPr id="6" name="Group 5"/>
          <p:cNvGrpSpPr/>
          <p:nvPr/>
        </p:nvGrpSpPr>
        <p:grpSpPr>
          <a:xfrm>
            <a:off x="6785151" y="564833"/>
            <a:ext cx="5406849" cy="5571807"/>
            <a:chOff x="6431279" y="1692593"/>
            <a:chExt cx="6882600" cy="7092582"/>
          </a:xfrm>
        </p:grpSpPr>
        <p:pic>
          <p:nvPicPr>
            <p:cNvPr id="11266" name="Picture 2" descr="https://gamasutra.com/db_area/images/news/269634/ForzaDrivata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1280" y="1692593"/>
              <a:ext cx="6882599" cy="38674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431279" y="5560060"/>
              <a:ext cx="6882599" cy="3225115"/>
            </a:xfrm>
            <a:prstGeom prst="rect">
              <a:avLst/>
            </a:prstGeom>
          </p:spPr>
        </p:pic>
      </p:grpSp>
    </p:spTree>
    <p:extLst>
      <p:ext uri="{BB962C8B-B14F-4D97-AF65-F5344CB8AC3E}">
        <p14:creationId xmlns:p14="http://schemas.microsoft.com/office/powerpoint/2010/main" val="360833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Lu56xVlZ40M"/>
          <p:cNvPicPr>
            <a:picLocks noGrp="1" noRot="1" noChangeAspect="1"/>
          </p:cNvPicPr>
          <p:nvPr>
            <p:ph idx="1"/>
            <a:videoFile r:link="rId1"/>
          </p:nvPr>
        </p:nvPicPr>
        <p:blipFill>
          <a:blip r:embed="rId3"/>
          <a:stretch>
            <a:fillRect/>
          </a:stretch>
        </p:blipFill>
        <p:spPr>
          <a:xfrm>
            <a:off x="-9676" y="-5443"/>
            <a:ext cx="12201676" cy="6863443"/>
          </a:xfrm>
          <a:prstGeom prst="rect">
            <a:avLst/>
          </a:prstGeom>
        </p:spPr>
      </p:pic>
    </p:spTree>
    <p:extLst>
      <p:ext uri="{BB962C8B-B14F-4D97-AF65-F5344CB8AC3E}">
        <p14:creationId xmlns:p14="http://schemas.microsoft.com/office/powerpoint/2010/main" val="2423353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20" y="263525"/>
            <a:ext cx="3439160" cy="1229995"/>
          </a:xfrm>
        </p:spPr>
        <p:txBody>
          <a:bodyPr>
            <a:normAutofit fontScale="90000"/>
          </a:bodyPr>
          <a:lstStyle/>
          <a:p>
            <a:r>
              <a:rPr lang="en-GB" dirty="0"/>
              <a:t>Pseudo-Learning</a:t>
            </a:r>
          </a:p>
        </p:txBody>
      </p:sp>
      <p:sp>
        <p:nvSpPr>
          <p:cNvPr id="3" name="Content Placeholder 2"/>
          <p:cNvSpPr>
            <a:spLocks noGrp="1"/>
          </p:cNvSpPr>
          <p:nvPr>
            <p:ph idx="1"/>
          </p:nvPr>
        </p:nvSpPr>
        <p:spPr>
          <a:xfrm>
            <a:off x="355600" y="1825624"/>
            <a:ext cx="4104640" cy="4707255"/>
          </a:xfrm>
        </p:spPr>
        <p:txBody>
          <a:bodyPr>
            <a:normAutofit fontScale="92500" lnSpcReduction="20000"/>
          </a:bodyPr>
          <a:lstStyle/>
          <a:p>
            <a:r>
              <a:rPr lang="en-GB" dirty="0"/>
              <a:t>Alien Isolation: Alien unlocks new behaviours as time goes on.</a:t>
            </a:r>
          </a:p>
          <a:p>
            <a:endParaRPr lang="en-GB" dirty="0"/>
          </a:p>
          <a:p>
            <a:r>
              <a:rPr lang="en-GB" dirty="0"/>
              <a:t>Seems to be “learning” based on events in the game</a:t>
            </a:r>
          </a:p>
          <a:p>
            <a:endParaRPr lang="en-GB" dirty="0"/>
          </a:p>
          <a:p>
            <a:r>
              <a:rPr lang="en-GB" dirty="0"/>
              <a:t>None of the learning come </a:t>
            </a:r>
            <a:r>
              <a:rPr lang="en-GB"/>
              <a:t>from player death </a:t>
            </a:r>
            <a:r>
              <a:rPr lang="en-GB" dirty="0"/>
              <a:t>events – too unfair and hard for the player to learn from this</a:t>
            </a:r>
          </a:p>
        </p:txBody>
      </p:sp>
      <p:pic>
        <p:nvPicPr>
          <p:cNvPr id="4098" name="Picture 2" descr="https://cdn-images-1.medium.com/max/800/1*Hf-dsvishg9dYbYX7HBdL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8247" y="0"/>
            <a:ext cx="1249749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376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83168"/>
            <a:ext cx="9144000" cy="2387600"/>
          </a:xfrm>
        </p:spPr>
        <p:txBody>
          <a:bodyPr>
            <a:noAutofit/>
          </a:bodyPr>
          <a:lstStyle/>
          <a:p>
            <a:r>
              <a:rPr lang="en-GB" sz="3200" dirty="0">
                <a:latin typeface="Arcon" panose="00000500000000000000" pitchFamily="50" charset="0"/>
              </a:rPr>
              <a:t>“The goal is not to create something that is unpredictable.</a:t>
            </a:r>
            <a:br>
              <a:rPr lang="en-GB" sz="3200" dirty="0">
                <a:latin typeface="Arcon" panose="00000500000000000000" pitchFamily="50" charset="0"/>
              </a:rPr>
            </a:br>
            <a:br>
              <a:rPr lang="en-GB" sz="3200" dirty="0">
                <a:latin typeface="Arcon" panose="00000500000000000000" pitchFamily="50" charset="0"/>
              </a:rPr>
            </a:br>
            <a:r>
              <a:rPr lang="en-GB" sz="3200" dirty="0">
                <a:latin typeface="Arcon" panose="00000500000000000000" pitchFamily="50" charset="0"/>
              </a:rPr>
              <a:t>What you want is an artificial intelligence that is </a:t>
            </a:r>
            <a:r>
              <a:rPr lang="en-GB" sz="3200" b="1" dirty="0">
                <a:latin typeface="Arcon" panose="00000500000000000000" pitchFamily="50" charset="0"/>
              </a:rPr>
              <a:t>so consistent </a:t>
            </a:r>
            <a:r>
              <a:rPr lang="en-GB" sz="3200" dirty="0">
                <a:latin typeface="Arcon" panose="00000500000000000000" pitchFamily="50" charset="0"/>
              </a:rPr>
              <a:t>that the player can give it certain inputs. The player can do things and expect the AI to react in a certain way.”</a:t>
            </a:r>
            <a:endParaRPr lang="en-US" sz="3200" dirty="0">
              <a:latin typeface="Arcon" panose="00000500000000000000" pitchFamily="50" charset="0"/>
            </a:endParaRPr>
          </a:p>
        </p:txBody>
      </p:sp>
      <p:sp>
        <p:nvSpPr>
          <p:cNvPr id="3" name="Subtitle 2"/>
          <p:cNvSpPr>
            <a:spLocks noGrp="1"/>
          </p:cNvSpPr>
          <p:nvPr>
            <p:ph type="subTitle" idx="1"/>
          </p:nvPr>
        </p:nvSpPr>
        <p:spPr>
          <a:xfrm>
            <a:off x="1524000" y="5547360"/>
            <a:ext cx="9144000" cy="665480"/>
          </a:xfrm>
        </p:spPr>
        <p:txBody>
          <a:bodyPr>
            <a:normAutofit fontScale="85000" lnSpcReduction="20000"/>
          </a:bodyPr>
          <a:lstStyle/>
          <a:p>
            <a:r>
              <a:rPr lang="en-US" dirty="0">
                <a:latin typeface="Arcon" panose="00000500000000000000" pitchFamily="50" charset="0"/>
              </a:rPr>
              <a:t>Chris Butcher, Bungie</a:t>
            </a:r>
          </a:p>
          <a:p>
            <a:r>
              <a:rPr lang="en-US" dirty="0">
                <a:latin typeface="Arcon" panose="00000500000000000000" pitchFamily="50" charset="0"/>
              </a:rPr>
              <a:t>(Halo: Combat Evolved AI programmer)</a:t>
            </a:r>
          </a:p>
        </p:txBody>
      </p:sp>
    </p:spTree>
    <p:extLst>
      <p:ext uri="{BB962C8B-B14F-4D97-AF65-F5344CB8AC3E}">
        <p14:creationId xmlns:p14="http://schemas.microsoft.com/office/powerpoint/2010/main" val="74423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Extra Reading</a:t>
            </a:r>
          </a:p>
        </p:txBody>
      </p:sp>
      <p:sp>
        <p:nvSpPr>
          <p:cNvPr id="3" name="Content Placeholder 2"/>
          <p:cNvSpPr>
            <a:spLocks noGrp="1"/>
          </p:cNvSpPr>
          <p:nvPr>
            <p:ph idx="1"/>
          </p:nvPr>
        </p:nvSpPr>
        <p:spPr>
          <a:xfrm>
            <a:off x="573314" y="1690688"/>
            <a:ext cx="10780486" cy="5014912"/>
          </a:xfrm>
        </p:spPr>
        <p:txBody>
          <a:bodyPr>
            <a:normAutofit fontScale="77500" lnSpcReduction="20000"/>
          </a:bodyPr>
          <a:lstStyle/>
          <a:p>
            <a:r>
              <a:rPr lang="en-GB" dirty="0">
                <a:hlinkClick r:id="rId2"/>
              </a:rPr>
              <a:t>https://software.intel.com/en-us/articles/designing-artificial-intelligence-for-games-part-1</a:t>
            </a:r>
            <a:endParaRPr lang="en-GB" dirty="0"/>
          </a:p>
          <a:p>
            <a:r>
              <a:rPr lang="en-GB" dirty="0">
                <a:hlinkClick r:id="rId3"/>
              </a:rPr>
              <a:t>https://www.gamasutra.com/view/news/269634/7_examples_of_game_AI_that_every_developer_should_study.php</a:t>
            </a:r>
            <a:endParaRPr lang="en-GB" dirty="0"/>
          </a:p>
          <a:p>
            <a:r>
              <a:rPr lang="en-GB" dirty="0">
                <a:hlinkClick r:id="rId4"/>
              </a:rPr>
              <a:t>http://www.gamasutra.com/blogs/TommyThompson/20181203/331725/Enemy_AI_Design_in_Tom_Clancys_The_Division.php</a:t>
            </a:r>
            <a:endParaRPr lang="en-GB" dirty="0"/>
          </a:p>
          <a:p>
            <a:r>
              <a:rPr lang="en-GB" dirty="0">
                <a:hlinkClick r:id="rId5"/>
              </a:rPr>
              <a:t>https://www.youtube.com/watch?v=QUjtDdKM6oc</a:t>
            </a:r>
            <a:r>
              <a:rPr lang="en-GB" dirty="0"/>
              <a:t> – How to Create AI for Strategy Games</a:t>
            </a:r>
          </a:p>
          <a:p>
            <a:r>
              <a:rPr lang="en-GB" dirty="0">
                <a:hlinkClick r:id="rId6"/>
              </a:rPr>
              <a:t>https://www.youtube.com/watch?v=9bbhJi0NBkk</a:t>
            </a:r>
            <a:r>
              <a:rPr lang="en-GB" dirty="0"/>
              <a:t> – Game Maker’s Toolkit what makes good Game AI</a:t>
            </a:r>
          </a:p>
          <a:p>
            <a:r>
              <a:rPr lang="en-GB" dirty="0">
                <a:hlinkClick r:id="rId7"/>
              </a:rPr>
              <a:t>https://www.youtube.com/watch?v=1xWg54mdQos</a:t>
            </a:r>
            <a:r>
              <a:rPr lang="en-GB" dirty="0"/>
              <a:t> – Less is More, Designing Awesome AI for Games (GDC Vault Talk)</a:t>
            </a:r>
          </a:p>
          <a:p>
            <a:r>
              <a:rPr lang="en-GB" dirty="0">
                <a:hlinkClick r:id="rId8"/>
              </a:rPr>
              <a:t>https://towardsdatascience.com/how-to-teach-an-ai-to-play-games-deep-reinforcement-learning-28f9b920440a</a:t>
            </a:r>
            <a:endParaRPr lang="en-GB" dirty="0"/>
          </a:p>
          <a:p>
            <a:endParaRPr lang="en-GB" dirty="0"/>
          </a:p>
          <a:p>
            <a:endParaRPr lang="en-GB" dirty="0"/>
          </a:p>
        </p:txBody>
      </p:sp>
    </p:spTree>
    <p:extLst>
      <p:ext uri="{BB962C8B-B14F-4D97-AF65-F5344CB8AC3E}">
        <p14:creationId xmlns:p14="http://schemas.microsoft.com/office/powerpoint/2010/main" val="405858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Extra Reading</a:t>
            </a:r>
          </a:p>
        </p:txBody>
      </p:sp>
      <p:sp>
        <p:nvSpPr>
          <p:cNvPr id="3" name="Content Placeholder 2"/>
          <p:cNvSpPr>
            <a:spLocks noGrp="1"/>
          </p:cNvSpPr>
          <p:nvPr>
            <p:ph idx="1"/>
          </p:nvPr>
        </p:nvSpPr>
        <p:spPr/>
        <p:txBody>
          <a:bodyPr/>
          <a:lstStyle/>
          <a:p>
            <a:pPr marL="0" indent="0">
              <a:buNone/>
            </a:pPr>
            <a:r>
              <a:rPr lang="en-GB" dirty="0"/>
              <a:t>AI Disasters: </a:t>
            </a:r>
            <a:r>
              <a:rPr lang="en-GB" dirty="0">
                <a:hlinkClick r:id="rId2"/>
              </a:rPr>
              <a:t>https://www.youtube.com/watch?v=__5whYgSTV0</a:t>
            </a:r>
            <a:endParaRPr lang="en-GB" dirty="0"/>
          </a:p>
          <a:p>
            <a:pPr marL="0" indent="0">
              <a:buNone/>
            </a:pPr>
            <a:endParaRPr lang="en-GB" dirty="0"/>
          </a:p>
          <a:p>
            <a:pPr marL="0" indent="0">
              <a:buNone/>
            </a:pPr>
            <a:r>
              <a:rPr lang="en-GB" dirty="0"/>
              <a:t>Pathfinding, visualised: </a:t>
            </a:r>
            <a:r>
              <a:rPr lang="en-GB" dirty="0">
                <a:hlinkClick r:id="rId3"/>
              </a:rPr>
              <a:t>https://qiao.github.io/PathFinding.js/visual/</a:t>
            </a:r>
            <a:endParaRPr lang="en-GB" dirty="0"/>
          </a:p>
          <a:p>
            <a:pPr marL="0" indent="0">
              <a:buNone/>
            </a:pPr>
            <a:endParaRPr lang="en-GB" dirty="0"/>
          </a:p>
          <a:p>
            <a:pPr marL="0" indent="0">
              <a:buNone/>
            </a:pPr>
            <a:endParaRPr lang="en-GB" dirty="0"/>
          </a:p>
        </p:txBody>
      </p:sp>
      <p:pic>
        <p:nvPicPr>
          <p:cNvPr id="4" name="Picture 3"/>
          <p:cNvPicPr>
            <a:picLocks noChangeAspect="1"/>
          </p:cNvPicPr>
          <p:nvPr/>
        </p:nvPicPr>
        <p:blipFill>
          <a:blip r:embed="rId4"/>
          <a:stretch>
            <a:fillRect/>
          </a:stretch>
        </p:blipFill>
        <p:spPr>
          <a:xfrm>
            <a:off x="3417034" y="3754949"/>
            <a:ext cx="5146395" cy="2876020"/>
          </a:xfrm>
          <a:prstGeom prst="rect">
            <a:avLst/>
          </a:prstGeom>
        </p:spPr>
      </p:pic>
    </p:spTree>
    <p:extLst>
      <p:ext uri="{BB962C8B-B14F-4D97-AF65-F5344CB8AC3E}">
        <p14:creationId xmlns:p14="http://schemas.microsoft.com/office/powerpoint/2010/main" val="13262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408"/>
            <a:ext cx="10515600" cy="1325563"/>
          </a:xfrm>
        </p:spPr>
        <p:txBody>
          <a:bodyPr/>
          <a:lstStyle/>
          <a:p>
            <a:r>
              <a:rPr lang="en-GB" dirty="0" err="1"/>
              <a:t>PseudoAI</a:t>
            </a:r>
            <a:r>
              <a:rPr lang="en-GB" dirty="0"/>
              <a:t> Spawn point “intelligence”</a:t>
            </a:r>
          </a:p>
        </p:txBody>
      </p:sp>
      <p:pic>
        <p:nvPicPr>
          <p:cNvPr id="5" name="BQ3iqq49Ew8"/>
          <p:cNvPicPr>
            <a:picLocks noGrp="1" noRot="1" noChangeAspect="1"/>
          </p:cNvPicPr>
          <p:nvPr>
            <p:ph idx="1"/>
            <a:videoFile r:link="rId1"/>
          </p:nvPr>
        </p:nvPicPr>
        <p:blipFill>
          <a:blip r:embed="rId4"/>
          <a:stretch>
            <a:fillRect/>
          </a:stretch>
        </p:blipFill>
        <p:spPr>
          <a:xfrm>
            <a:off x="3592286" y="1367971"/>
            <a:ext cx="8599714" cy="4837339"/>
          </a:xfrm>
          <a:prstGeom prst="rect">
            <a:avLst/>
          </a:prstGeom>
        </p:spPr>
      </p:pic>
      <p:sp>
        <p:nvSpPr>
          <p:cNvPr id="6" name="TextBox 5"/>
          <p:cNvSpPr txBox="1"/>
          <p:nvPr/>
        </p:nvSpPr>
        <p:spPr>
          <a:xfrm>
            <a:off x="435429" y="6357257"/>
            <a:ext cx="3904342" cy="377372"/>
          </a:xfrm>
          <a:prstGeom prst="rect">
            <a:avLst/>
          </a:prstGeom>
          <a:noFill/>
        </p:spPr>
        <p:txBody>
          <a:bodyPr wrap="square" rtlCol="0">
            <a:spAutoFit/>
          </a:bodyPr>
          <a:lstStyle/>
          <a:p>
            <a:r>
              <a:rPr lang="en-GB" dirty="0">
                <a:hlinkClick r:id="rId5"/>
              </a:rPr>
              <a:t>https://youtu.be/BQ3iqq49Ew8?t=408</a:t>
            </a:r>
            <a:r>
              <a:rPr lang="en-GB" dirty="0"/>
              <a:t> </a:t>
            </a:r>
          </a:p>
        </p:txBody>
      </p:sp>
    </p:spTree>
    <p:extLst>
      <p:ext uri="{BB962C8B-B14F-4D97-AF65-F5344CB8AC3E}">
        <p14:creationId xmlns:p14="http://schemas.microsoft.com/office/powerpoint/2010/main" val="1895488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4822088" cy="1751542"/>
          </a:xfrm>
        </p:spPr>
        <p:txBody>
          <a:bodyPr>
            <a:normAutofit fontScale="90000"/>
          </a:bodyPr>
          <a:lstStyle/>
          <a:p>
            <a:r>
              <a:rPr lang="en-GB" dirty="0"/>
              <a:t>Encounter Design Exercise – 3 player hack N slash</a:t>
            </a:r>
          </a:p>
        </p:txBody>
      </p:sp>
      <p:sp>
        <p:nvSpPr>
          <p:cNvPr id="5" name="Content Placeholder 4"/>
          <p:cNvSpPr>
            <a:spLocks noGrp="1"/>
          </p:cNvSpPr>
          <p:nvPr>
            <p:ph idx="1"/>
          </p:nvPr>
        </p:nvSpPr>
        <p:spPr>
          <a:xfrm>
            <a:off x="838200" y="2249713"/>
            <a:ext cx="6042467" cy="4347029"/>
          </a:xfrm>
        </p:spPr>
        <p:txBody>
          <a:bodyPr>
            <a:normAutofit fontScale="70000" lnSpcReduction="20000"/>
          </a:bodyPr>
          <a:lstStyle/>
          <a:p>
            <a:r>
              <a:rPr lang="en-GB" dirty="0"/>
              <a:t>Design 3 entities that a team of 3 players (Heal, Tank, Warrior or your choice of class) might encounter upon coming across an enemy outpost</a:t>
            </a:r>
          </a:p>
          <a:p>
            <a:pPr marL="0" indent="0">
              <a:buNone/>
            </a:pPr>
            <a:endParaRPr lang="en-GB" dirty="0"/>
          </a:p>
          <a:p>
            <a:r>
              <a:rPr lang="en-GB" dirty="0"/>
              <a:t>Build in special states for each entity (e.g. runs away when at 10% health)</a:t>
            </a:r>
          </a:p>
          <a:p>
            <a:endParaRPr lang="en-GB" dirty="0"/>
          </a:p>
          <a:p>
            <a:r>
              <a:rPr lang="en-GB" dirty="0"/>
              <a:t>With each entity, list the desired “experience” the player should have</a:t>
            </a:r>
          </a:p>
          <a:p>
            <a:endParaRPr lang="en-GB" dirty="0"/>
          </a:p>
          <a:p>
            <a:r>
              <a:rPr lang="en-GB" dirty="0"/>
              <a:t>Bonus points for interactions between entity types</a:t>
            </a:r>
          </a:p>
          <a:p>
            <a:endParaRPr lang="en-GB" dirty="0"/>
          </a:p>
          <a:p>
            <a:pPr marL="0" indent="0">
              <a:buNone/>
            </a:pPr>
            <a:endParaRPr lang="en-GB" dirty="0"/>
          </a:p>
        </p:txBody>
      </p:sp>
      <p:pic>
        <p:nvPicPr>
          <p:cNvPr id="3" name="Picture 2"/>
          <p:cNvPicPr>
            <a:picLocks noChangeAspect="1"/>
          </p:cNvPicPr>
          <p:nvPr/>
        </p:nvPicPr>
        <p:blipFill>
          <a:blip r:embed="rId3"/>
          <a:stretch>
            <a:fillRect/>
          </a:stretch>
        </p:blipFill>
        <p:spPr>
          <a:xfrm>
            <a:off x="6880667" y="0"/>
            <a:ext cx="5050911" cy="6858000"/>
          </a:xfrm>
          <a:prstGeom prst="rect">
            <a:avLst/>
          </a:prstGeom>
        </p:spPr>
      </p:pic>
    </p:spTree>
    <p:extLst>
      <p:ext uri="{BB962C8B-B14F-4D97-AF65-F5344CB8AC3E}">
        <p14:creationId xmlns:p14="http://schemas.microsoft.com/office/powerpoint/2010/main" val="1699401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1B2A-9805-49F0-AB88-B4BE23CE9FAC}"/>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9525C96E-9262-493B-B9ED-8EF0AE250531}"/>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505271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4822088" cy="1751542"/>
          </a:xfrm>
        </p:spPr>
        <p:txBody>
          <a:bodyPr>
            <a:normAutofit/>
          </a:bodyPr>
          <a:lstStyle/>
          <a:p>
            <a:r>
              <a:rPr lang="en-GB" dirty="0"/>
              <a:t>Interaction Flowcharts Exercise</a:t>
            </a:r>
          </a:p>
        </p:txBody>
      </p:sp>
      <p:sp>
        <p:nvSpPr>
          <p:cNvPr id="5" name="Content Placeholder 4"/>
          <p:cNvSpPr>
            <a:spLocks noGrp="1"/>
          </p:cNvSpPr>
          <p:nvPr>
            <p:ph idx="1"/>
          </p:nvPr>
        </p:nvSpPr>
        <p:spPr>
          <a:xfrm>
            <a:off x="838200" y="2249713"/>
            <a:ext cx="6042467" cy="4347029"/>
          </a:xfrm>
        </p:spPr>
        <p:txBody>
          <a:bodyPr/>
          <a:lstStyle/>
          <a:p>
            <a:r>
              <a:rPr lang="en-GB" dirty="0"/>
              <a:t>Design 3 entities that will stalk a player, who is trying to escape a hallway</a:t>
            </a:r>
          </a:p>
          <a:p>
            <a:endParaRPr lang="en-GB" dirty="0"/>
          </a:p>
          <a:p>
            <a:r>
              <a:rPr lang="en-GB" dirty="0"/>
              <a:t>Build in special states for each entity</a:t>
            </a:r>
          </a:p>
          <a:p>
            <a:endParaRPr lang="en-GB" dirty="0"/>
          </a:p>
          <a:p>
            <a:r>
              <a:rPr lang="en-GB" dirty="0"/>
              <a:t>The player cannot kill the entities, only “stun” them</a:t>
            </a:r>
          </a:p>
        </p:txBody>
      </p:sp>
      <p:pic>
        <p:nvPicPr>
          <p:cNvPr id="3" name="Picture 2"/>
          <p:cNvPicPr>
            <a:picLocks noChangeAspect="1"/>
          </p:cNvPicPr>
          <p:nvPr/>
        </p:nvPicPr>
        <p:blipFill>
          <a:blip r:embed="rId3"/>
          <a:stretch>
            <a:fillRect/>
          </a:stretch>
        </p:blipFill>
        <p:spPr>
          <a:xfrm>
            <a:off x="6880667" y="0"/>
            <a:ext cx="5050911" cy="6858000"/>
          </a:xfrm>
          <a:prstGeom prst="rect">
            <a:avLst/>
          </a:prstGeom>
        </p:spPr>
      </p:pic>
    </p:spTree>
    <p:extLst>
      <p:ext uri="{BB962C8B-B14F-4D97-AF65-F5344CB8AC3E}">
        <p14:creationId xmlns:p14="http://schemas.microsoft.com/office/powerpoint/2010/main" val="1362847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79456" y="-1"/>
            <a:ext cx="4812320" cy="6807105"/>
          </a:xfrm>
        </p:spPr>
      </p:pic>
      <p:sp>
        <p:nvSpPr>
          <p:cNvPr id="5" name="Content Placeholder 4"/>
          <p:cNvSpPr txBox="1">
            <a:spLocks/>
          </p:cNvSpPr>
          <p:nvPr/>
        </p:nvSpPr>
        <p:spPr>
          <a:xfrm>
            <a:off x="838200" y="1825624"/>
            <a:ext cx="6241256" cy="498147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con"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con"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con"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con"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con"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If a modifier is needed, use a D6</a:t>
            </a:r>
          </a:p>
          <a:p>
            <a:endParaRPr lang="en-GB" dirty="0"/>
          </a:p>
          <a:p>
            <a:r>
              <a:rPr lang="en-GB" dirty="0"/>
              <a:t>Player moves UP TO 4 places at once</a:t>
            </a:r>
          </a:p>
          <a:p>
            <a:endParaRPr lang="en-GB" dirty="0"/>
          </a:p>
          <a:p>
            <a:r>
              <a:rPr lang="en-GB" dirty="0"/>
              <a:t>Entities should be </a:t>
            </a:r>
            <a:r>
              <a:rPr lang="en-GB" dirty="0" err="1"/>
              <a:t>preprogrammed</a:t>
            </a:r>
            <a:r>
              <a:rPr lang="en-GB" dirty="0"/>
              <a:t> with “idle” patrol states. Their field of view is only in a STRAIGHT LINE – up to you how far</a:t>
            </a:r>
          </a:p>
          <a:p>
            <a:endParaRPr lang="en-GB" dirty="0"/>
          </a:p>
          <a:p>
            <a:r>
              <a:rPr lang="en-GB" dirty="0"/>
              <a:t>Place the player and entities wherever you wish</a:t>
            </a:r>
          </a:p>
          <a:p>
            <a:endParaRPr lang="en-GB" dirty="0"/>
          </a:p>
          <a:p>
            <a:r>
              <a:rPr lang="en-GB" dirty="0"/>
              <a:t>Design the 3 entities so that the player will reach the end 50% of the time, and be caught the other 50%</a:t>
            </a:r>
          </a:p>
          <a:p>
            <a:endParaRPr lang="en-GB" dirty="0"/>
          </a:p>
          <a:p>
            <a:r>
              <a:rPr lang="en-GB" dirty="0"/>
              <a:t>The darker squares are for you to add design rules as you wish</a:t>
            </a:r>
          </a:p>
        </p:txBody>
      </p:sp>
    </p:spTree>
    <p:extLst>
      <p:ext uri="{BB962C8B-B14F-4D97-AF65-F5344CB8AC3E}">
        <p14:creationId xmlns:p14="http://schemas.microsoft.com/office/powerpoint/2010/main" val="1607044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Half Life AI</a:t>
            </a:r>
          </a:p>
        </p:txBody>
      </p:sp>
      <p:sp>
        <p:nvSpPr>
          <p:cNvPr id="3" name="Content Placeholder 2"/>
          <p:cNvSpPr>
            <a:spLocks noGrp="1"/>
          </p:cNvSpPr>
          <p:nvPr>
            <p:ph idx="1"/>
          </p:nvPr>
        </p:nvSpPr>
        <p:spPr>
          <a:xfrm>
            <a:off x="411480" y="6387210"/>
            <a:ext cx="6619240" cy="287592"/>
          </a:xfrm>
        </p:spPr>
        <p:txBody>
          <a:bodyPr>
            <a:normAutofit fontScale="55000" lnSpcReduction="20000"/>
          </a:bodyPr>
          <a:lstStyle/>
          <a:p>
            <a:pPr marL="0" indent="0">
              <a:buNone/>
            </a:pPr>
            <a:r>
              <a:rPr lang="en-GB" dirty="0">
                <a:hlinkClick r:id="rId2"/>
              </a:rPr>
              <a:t>https://www.youtube.com/watch?v=cOSCBMHGE18</a:t>
            </a:r>
            <a:endParaRPr lang="en-GB" dirty="0"/>
          </a:p>
        </p:txBody>
      </p:sp>
      <p:sp>
        <p:nvSpPr>
          <p:cNvPr id="4" name="Content Placeholder 2"/>
          <p:cNvSpPr txBox="1">
            <a:spLocks/>
          </p:cNvSpPr>
          <p:nvPr/>
        </p:nvSpPr>
        <p:spPr>
          <a:xfrm>
            <a:off x="264160" y="1690689"/>
            <a:ext cx="5080000" cy="444595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Arcon" panose="00000500000000000000" pitchFamily="50" charset="0"/>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Arcon" panose="00000500000000000000" pitchFamily="50" charset="0"/>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Arcon" panose="00000500000000000000" pitchFamily="50" charset="0"/>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Arcon" panose="00000500000000000000" pitchFamily="50" charset="0"/>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Arcon"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One of the earliest, best examples of simple state-based AI</a:t>
            </a:r>
          </a:p>
          <a:p>
            <a:endParaRPr lang="en-GB" dirty="0"/>
          </a:p>
          <a:p>
            <a:r>
              <a:rPr lang="en-GB" dirty="0"/>
              <a:t>AI had a sense of “smell” and could “see” light</a:t>
            </a:r>
          </a:p>
          <a:p>
            <a:endParaRPr lang="en-GB" dirty="0"/>
          </a:p>
          <a:p>
            <a:r>
              <a:rPr lang="en-GB" dirty="0"/>
              <a:t>AI would change behaviour based on what it “saw” and its status</a:t>
            </a:r>
          </a:p>
          <a:p>
            <a:r>
              <a:rPr lang="en-GB" dirty="0"/>
              <a:t>AI would work together, and would run away when low in health</a:t>
            </a:r>
          </a:p>
        </p:txBody>
      </p:sp>
      <p:sp>
        <p:nvSpPr>
          <p:cNvPr id="5" name="Content Placeholder 2"/>
          <p:cNvSpPr txBox="1">
            <a:spLocks/>
          </p:cNvSpPr>
          <p:nvPr/>
        </p:nvSpPr>
        <p:spPr>
          <a:xfrm>
            <a:off x="6096000" y="6387210"/>
            <a:ext cx="6619240" cy="287592"/>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Arcon" panose="00000500000000000000" pitchFamily="50" charset="0"/>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Arcon" panose="00000500000000000000" pitchFamily="50" charset="0"/>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Arcon" panose="00000500000000000000" pitchFamily="50" charset="0"/>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Arcon" panose="00000500000000000000" pitchFamily="50" charset="0"/>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Arcon"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hlinkClick r:id="rId3"/>
              </a:rPr>
              <a:t>https://www.youtube.com/watch?v=GjDY3m1SMpw</a:t>
            </a:r>
            <a:endParaRPr lang="en-GB" dirty="0"/>
          </a:p>
        </p:txBody>
      </p:sp>
      <p:pic>
        <p:nvPicPr>
          <p:cNvPr id="3074" name="Picture 2" descr="Image result for half lif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2167" y="903605"/>
            <a:ext cx="8884393" cy="499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51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1C35-B27C-F77B-5D66-A49ED7995902}"/>
              </a:ext>
            </a:extLst>
          </p:cNvPr>
          <p:cNvSpPr>
            <a:spLocks noGrp="1"/>
          </p:cNvSpPr>
          <p:nvPr>
            <p:ph type="title"/>
          </p:nvPr>
        </p:nvSpPr>
        <p:spPr/>
        <p:txBody>
          <a:bodyPr/>
          <a:lstStyle/>
          <a:p>
            <a:r>
              <a:rPr lang="en-IE" dirty="0"/>
              <a:t>Storyteller</a:t>
            </a:r>
          </a:p>
        </p:txBody>
      </p:sp>
      <p:sp>
        <p:nvSpPr>
          <p:cNvPr id="3" name="Content Placeholder 2">
            <a:extLst>
              <a:ext uri="{FF2B5EF4-FFF2-40B4-BE49-F238E27FC236}">
                <a16:creationId xmlns:a16="http://schemas.microsoft.com/office/drawing/2014/main" id="{3428697E-E2A4-3695-B84E-AC214852A266}"/>
              </a:ext>
            </a:extLst>
          </p:cNvPr>
          <p:cNvSpPr>
            <a:spLocks noGrp="1"/>
          </p:cNvSpPr>
          <p:nvPr>
            <p:ph idx="1"/>
          </p:nvPr>
        </p:nvSpPr>
        <p:spPr/>
        <p:txBody>
          <a:bodyPr/>
          <a:lstStyle/>
          <a:p>
            <a:endParaRPr lang="en-IE"/>
          </a:p>
        </p:txBody>
      </p:sp>
      <p:pic>
        <p:nvPicPr>
          <p:cNvPr id="1026" name="Picture 2" descr="A story in the puzzle game Storyteller in which a man called Bernard has turned into a werewolf, eaten a woman in the forest, turned back into a man, and then been kind of ambivalent about it - the player has got the story wrong">
            <a:extLst>
              <a:ext uri="{FF2B5EF4-FFF2-40B4-BE49-F238E27FC236}">
                <a16:creationId xmlns:a16="http://schemas.microsoft.com/office/drawing/2014/main" id="{F77DABDD-0664-B6ED-82D0-0B3933450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290" y="1346405"/>
            <a:ext cx="8382000" cy="4714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58ADA5-7176-3E75-03FB-5947884B99A8}"/>
              </a:ext>
            </a:extLst>
          </p:cNvPr>
          <p:cNvSpPr txBox="1"/>
          <p:nvPr/>
        </p:nvSpPr>
        <p:spPr>
          <a:xfrm>
            <a:off x="665251" y="6220896"/>
            <a:ext cx="6097712" cy="369332"/>
          </a:xfrm>
          <a:prstGeom prst="rect">
            <a:avLst/>
          </a:prstGeom>
          <a:noFill/>
        </p:spPr>
        <p:txBody>
          <a:bodyPr wrap="square">
            <a:spAutoFit/>
          </a:bodyPr>
          <a:lstStyle/>
          <a:p>
            <a:r>
              <a:rPr lang="en-IE" dirty="0">
                <a:hlinkClick r:id="rId3"/>
              </a:rPr>
              <a:t>https://www.rockpapershotgun.com/storyteller-review</a:t>
            </a:r>
            <a:r>
              <a:rPr lang="en-IE" dirty="0"/>
              <a:t> </a:t>
            </a:r>
          </a:p>
        </p:txBody>
      </p:sp>
    </p:spTree>
    <p:extLst>
      <p:ext uri="{BB962C8B-B14F-4D97-AF65-F5344CB8AC3E}">
        <p14:creationId xmlns:p14="http://schemas.microsoft.com/office/powerpoint/2010/main" val="2481635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352314" cy="810532"/>
          </a:xfrm>
        </p:spPr>
        <p:txBody>
          <a:bodyPr>
            <a:normAutofit/>
          </a:bodyPr>
          <a:lstStyle/>
          <a:p>
            <a:r>
              <a:rPr lang="en-GB" dirty="0"/>
              <a:t>Basic Game AI: Flowchart (State based)</a:t>
            </a:r>
          </a:p>
        </p:txBody>
      </p:sp>
      <p:pic>
        <p:nvPicPr>
          <p:cNvPr id="4" name="Picture 3"/>
          <p:cNvPicPr>
            <a:picLocks noChangeAspect="1"/>
          </p:cNvPicPr>
          <p:nvPr/>
        </p:nvPicPr>
        <p:blipFill>
          <a:blip r:embed="rId3"/>
          <a:stretch>
            <a:fillRect/>
          </a:stretch>
        </p:blipFill>
        <p:spPr>
          <a:xfrm>
            <a:off x="51025" y="1349828"/>
            <a:ext cx="4522971" cy="5508172"/>
          </a:xfrm>
          <a:prstGeom prst="rect">
            <a:avLst/>
          </a:prstGeom>
        </p:spPr>
      </p:pic>
      <p:grpSp>
        <p:nvGrpSpPr>
          <p:cNvPr id="6" name="Group 5"/>
          <p:cNvGrpSpPr/>
          <p:nvPr/>
        </p:nvGrpSpPr>
        <p:grpSpPr>
          <a:xfrm>
            <a:off x="4537054" y="1349828"/>
            <a:ext cx="7804081" cy="6827183"/>
            <a:chOff x="4537054" y="1349828"/>
            <a:chExt cx="7804081" cy="6827183"/>
          </a:xfrm>
        </p:grpSpPr>
        <p:pic>
          <p:nvPicPr>
            <p:cNvPr id="3" name="Picture 2"/>
            <p:cNvPicPr>
              <a:picLocks noChangeAspect="1"/>
            </p:cNvPicPr>
            <p:nvPr/>
          </p:nvPicPr>
          <p:blipFill>
            <a:blip r:embed="rId4"/>
            <a:stretch>
              <a:fillRect/>
            </a:stretch>
          </p:blipFill>
          <p:spPr>
            <a:xfrm>
              <a:off x="4537054" y="1349828"/>
              <a:ext cx="7804081" cy="6827183"/>
            </a:xfrm>
            <a:prstGeom prst="rect">
              <a:avLst/>
            </a:prstGeom>
          </p:spPr>
        </p:pic>
        <p:sp>
          <p:nvSpPr>
            <p:cNvPr id="5" name="TextBox 4"/>
            <p:cNvSpPr txBox="1"/>
            <p:nvPr/>
          </p:nvSpPr>
          <p:spPr>
            <a:xfrm>
              <a:off x="7333524" y="3112771"/>
              <a:ext cx="343626" cy="215444"/>
            </a:xfrm>
            <a:prstGeom prst="rect">
              <a:avLst/>
            </a:prstGeom>
            <a:solidFill>
              <a:schemeClr val="bg1"/>
            </a:solidFill>
          </p:spPr>
          <p:txBody>
            <a:bodyPr wrap="square" rtlCol="0">
              <a:spAutoFit/>
            </a:bodyPr>
            <a:lstStyle/>
            <a:p>
              <a:r>
                <a:rPr lang="en-GB" sz="800" dirty="0"/>
                <a:t>Yes</a:t>
              </a:r>
            </a:p>
          </p:txBody>
        </p:sp>
        <p:sp>
          <p:nvSpPr>
            <p:cNvPr id="7" name="TextBox 6"/>
            <p:cNvSpPr txBox="1"/>
            <p:nvPr/>
          </p:nvSpPr>
          <p:spPr>
            <a:xfrm>
              <a:off x="6788603" y="3251359"/>
              <a:ext cx="343626" cy="215444"/>
            </a:xfrm>
            <a:prstGeom prst="rect">
              <a:avLst/>
            </a:prstGeom>
            <a:solidFill>
              <a:schemeClr val="bg1"/>
            </a:solidFill>
          </p:spPr>
          <p:txBody>
            <a:bodyPr wrap="square" rtlCol="0">
              <a:spAutoFit/>
            </a:bodyPr>
            <a:lstStyle/>
            <a:p>
              <a:r>
                <a:rPr lang="en-GB" sz="800" dirty="0"/>
                <a:t>No</a:t>
              </a:r>
            </a:p>
          </p:txBody>
        </p:sp>
        <p:sp>
          <p:nvSpPr>
            <p:cNvPr id="8" name="TextBox 7"/>
            <p:cNvSpPr txBox="1"/>
            <p:nvPr/>
          </p:nvSpPr>
          <p:spPr>
            <a:xfrm>
              <a:off x="10689408" y="4831229"/>
              <a:ext cx="679632" cy="338554"/>
            </a:xfrm>
            <a:prstGeom prst="rect">
              <a:avLst/>
            </a:prstGeom>
            <a:solidFill>
              <a:schemeClr val="bg1"/>
            </a:solidFill>
          </p:spPr>
          <p:txBody>
            <a:bodyPr wrap="square" rtlCol="0">
              <a:spAutoFit/>
            </a:bodyPr>
            <a:lstStyle/>
            <a:p>
              <a:r>
                <a:rPr lang="en-GB" sz="800" dirty="0"/>
                <a:t>Mini Spider Spawns</a:t>
              </a:r>
            </a:p>
          </p:txBody>
        </p:sp>
        <p:cxnSp>
          <p:nvCxnSpPr>
            <p:cNvPr id="9" name="Straight Arrow Connector 8"/>
            <p:cNvCxnSpPr/>
            <p:nvPr/>
          </p:nvCxnSpPr>
          <p:spPr>
            <a:xfrm flipH="1" flipV="1">
              <a:off x="7274560" y="2463800"/>
              <a:ext cx="3281680" cy="716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a:off x="7333524" y="1821707"/>
              <a:ext cx="2001520" cy="5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7994468" y="3832017"/>
              <a:ext cx="679632" cy="276999"/>
            </a:xfrm>
            <a:prstGeom prst="rect">
              <a:avLst/>
            </a:prstGeom>
            <a:solidFill>
              <a:schemeClr val="bg1"/>
            </a:solidFill>
          </p:spPr>
          <p:txBody>
            <a:bodyPr wrap="square" rtlCol="0">
              <a:spAutoFit/>
            </a:bodyPr>
            <a:lstStyle/>
            <a:p>
              <a:r>
                <a:rPr lang="en-GB" sz="600" dirty="0"/>
                <a:t>Add +1 to attack count</a:t>
              </a:r>
            </a:p>
          </p:txBody>
        </p:sp>
        <p:sp>
          <p:nvSpPr>
            <p:cNvPr id="15" name="TextBox 14"/>
            <p:cNvSpPr txBox="1"/>
            <p:nvPr/>
          </p:nvSpPr>
          <p:spPr>
            <a:xfrm>
              <a:off x="9335044" y="2160930"/>
              <a:ext cx="679632" cy="276999"/>
            </a:xfrm>
            <a:prstGeom prst="rect">
              <a:avLst/>
            </a:prstGeom>
            <a:solidFill>
              <a:schemeClr val="bg1"/>
            </a:solidFill>
          </p:spPr>
          <p:txBody>
            <a:bodyPr wrap="square" rtlCol="0">
              <a:spAutoFit/>
            </a:bodyPr>
            <a:lstStyle/>
            <a:p>
              <a:r>
                <a:rPr lang="en-GB" sz="600" dirty="0"/>
                <a:t>Set </a:t>
              </a:r>
              <a:r>
                <a:rPr lang="en-GB" sz="600" dirty="0" err="1"/>
                <a:t>attackcount</a:t>
              </a:r>
              <a:r>
                <a:rPr lang="en-GB" sz="600" dirty="0"/>
                <a:t> back to 0</a:t>
              </a:r>
            </a:p>
          </p:txBody>
        </p:sp>
        <p:sp>
          <p:nvSpPr>
            <p:cNvPr id="16" name="TextBox 15"/>
            <p:cNvSpPr txBox="1"/>
            <p:nvPr/>
          </p:nvSpPr>
          <p:spPr>
            <a:xfrm>
              <a:off x="10689408" y="3359081"/>
              <a:ext cx="679632" cy="276999"/>
            </a:xfrm>
            <a:prstGeom prst="rect">
              <a:avLst/>
            </a:prstGeom>
            <a:solidFill>
              <a:schemeClr val="bg1"/>
            </a:solidFill>
          </p:spPr>
          <p:txBody>
            <a:bodyPr wrap="square" rtlCol="0">
              <a:spAutoFit/>
            </a:bodyPr>
            <a:lstStyle/>
            <a:p>
              <a:r>
                <a:rPr lang="en-GB" sz="600" dirty="0"/>
                <a:t>Set </a:t>
              </a:r>
              <a:r>
                <a:rPr lang="en-GB" sz="600" dirty="0" err="1"/>
                <a:t>attackcount</a:t>
              </a:r>
              <a:r>
                <a:rPr lang="en-GB" sz="600" dirty="0"/>
                <a:t> back to 0</a:t>
              </a:r>
            </a:p>
          </p:txBody>
        </p:sp>
      </p:grpSp>
      <p:sp>
        <p:nvSpPr>
          <p:cNvPr id="13" name="TextBox 12"/>
          <p:cNvSpPr txBox="1"/>
          <p:nvPr/>
        </p:nvSpPr>
        <p:spPr>
          <a:xfrm>
            <a:off x="5681894" y="5727246"/>
            <a:ext cx="5551343" cy="1477328"/>
          </a:xfrm>
          <a:prstGeom prst="rect">
            <a:avLst/>
          </a:prstGeom>
          <a:noFill/>
        </p:spPr>
        <p:txBody>
          <a:bodyPr wrap="square" rtlCol="0">
            <a:spAutoFit/>
          </a:bodyPr>
          <a:lstStyle/>
          <a:p>
            <a:r>
              <a:rPr lang="en-GB" dirty="0"/>
              <a:t>Note in this design the boss can only become enraged after doing a mega puke. Thus the player has some time at 30 </a:t>
            </a:r>
            <a:r>
              <a:rPr lang="en-GB" dirty="0" err="1"/>
              <a:t>hp</a:t>
            </a:r>
            <a:r>
              <a:rPr lang="en-GB" dirty="0"/>
              <a:t> in order to try and finish the boss off before its final form</a:t>
            </a:r>
          </a:p>
          <a:p>
            <a:endParaRPr lang="en-GB" dirty="0"/>
          </a:p>
        </p:txBody>
      </p:sp>
    </p:spTree>
    <p:extLst>
      <p:ext uri="{BB962C8B-B14F-4D97-AF65-F5344CB8AC3E}">
        <p14:creationId xmlns:p14="http://schemas.microsoft.com/office/powerpoint/2010/main" val="2705554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225800" cy="6100989"/>
          </a:xfrm>
        </p:spPr>
        <p:txBody>
          <a:bodyPr/>
          <a:lstStyle/>
          <a:p>
            <a:r>
              <a:rPr lang="en-GB" dirty="0"/>
              <a:t>Basic Game AI: </a:t>
            </a:r>
            <a:br>
              <a:rPr lang="en-GB" dirty="0"/>
            </a:br>
            <a:br>
              <a:rPr lang="en-GB" dirty="0"/>
            </a:br>
            <a:r>
              <a:rPr lang="en-GB" dirty="0" err="1"/>
              <a:t>Behavior</a:t>
            </a:r>
            <a:r>
              <a:rPr lang="en-GB" dirty="0"/>
              <a:t> Trees (Flowcharts with multiple </a:t>
            </a:r>
            <a:r>
              <a:rPr lang="en-GB" dirty="0" err="1"/>
              <a:t>substates</a:t>
            </a:r>
            <a:r>
              <a:rPr lang="en-GB" dirty="0"/>
              <a:t>)</a:t>
            </a:r>
          </a:p>
        </p:txBody>
      </p:sp>
      <p:pic>
        <p:nvPicPr>
          <p:cNvPr id="2050" name="Picture 2" descr="https://aiandgames.com/wp-content/uploads/2018/11/BehaviourTre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949" y="653519"/>
            <a:ext cx="7893051" cy="552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815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Basic Game AI – Using values for Prioritisation</a:t>
            </a:r>
          </a:p>
        </p:txBody>
      </p:sp>
      <p:sp>
        <p:nvSpPr>
          <p:cNvPr id="3" name="Content Placeholder 2"/>
          <p:cNvSpPr>
            <a:spLocks noGrp="1"/>
          </p:cNvSpPr>
          <p:nvPr>
            <p:ph idx="1"/>
          </p:nvPr>
        </p:nvSpPr>
        <p:spPr>
          <a:xfrm>
            <a:off x="838200" y="2052319"/>
            <a:ext cx="4699000" cy="4124643"/>
          </a:xfrm>
        </p:spPr>
        <p:txBody>
          <a:bodyPr>
            <a:normAutofit fontScale="92500" lnSpcReduction="10000"/>
          </a:bodyPr>
          <a:lstStyle/>
          <a:p>
            <a:r>
              <a:rPr lang="en-GB" dirty="0"/>
              <a:t>Absolute values: if X happens, then Y (simple state-based)</a:t>
            </a:r>
          </a:p>
          <a:p>
            <a:endParaRPr lang="en-GB" dirty="0"/>
          </a:p>
          <a:p>
            <a:r>
              <a:rPr lang="en-GB" dirty="0"/>
              <a:t>Changing values: if X &gt; 5, then Y (priority state based)</a:t>
            </a:r>
          </a:p>
          <a:p>
            <a:pPr marL="0" indent="0">
              <a:buNone/>
            </a:pPr>
            <a:endParaRPr lang="en-GB" dirty="0"/>
          </a:p>
          <a:p>
            <a:r>
              <a:rPr lang="en-GB" dirty="0"/>
              <a:t>Allows very fluid behaviour, and overriding behaviour depending on values</a:t>
            </a:r>
          </a:p>
        </p:txBody>
      </p:sp>
      <p:sp>
        <p:nvSpPr>
          <p:cNvPr id="4" name="Content Placeholder 2"/>
          <p:cNvSpPr txBox="1">
            <a:spLocks/>
          </p:cNvSpPr>
          <p:nvPr/>
        </p:nvSpPr>
        <p:spPr>
          <a:xfrm>
            <a:off x="6527800" y="2052318"/>
            <a:ext cx="4699000" cy="45008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Arcon" panose="00000500000000000000" pitchFamily="50" charset="0"/>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Arcon" panose="00000500000000000000" pitchFamily="50" charset="0"/>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Arcon" panose="00000500000000000000" pitchFamily="50" charset="0"/>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Arcon" panose="00000500000000000000" pitchFamily="50" charset="0"/>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Arcon"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E.g. Fear stat: increased when health is lower, when enemy sees other dead enemies, when player has higher level weaponry, when light is not detected</a:t>
            </a:r>
          </a:p>
          <a:p>
            <a:endParaRPr lang="en-GB" dirty="0"/>
          </a:p>
          <a:p>
            <a:r>
              <a:rPr lang="en-GB" dirty="0"/>
              <a:t>Will run if fear is above X </a:t>
            </a:r>
          </a:p>
          <a:p>
            <a:r>
              <a:rPr lang="en-GB" dirty="0"/>
              <a:t>If player health is below Y, X is increased (what does this mean in a gameplay context?)</a:t>
            </a:r>
          </a:p>
          <a:p>
            <a:endParaRPr lang="en-GB" dirty="0"/>
          </a:p>
        </p:txBody>
      </p:sp>
    </p:spTree>
    <p:extLst>
      <p:ext uri="{BB962C8B-B14F-4D97-AF65-F5344CB8AC3E}">
        <p14:creationId xmlns:p14="http://schemas.microsoft.com/office/powerpoint/2010/main" val="1816578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794829" cy="2160361"/>
          </a:xfrm>
        </p:spPr>
        <p:txBody>
          <a:bodyPr/>
          <a:lstStyle/>
          <a:p>
            <a:r>
              <a:rPr lang="en-GB" dirty="0"/>
              <a:t>(Pseudocode) Design intended behaviour first, add numbers later</a:t>
            </a:r>
          </a:p>
        </p:txBody>
      </p:sp>
      <p:sp>
        <p:nvSpPr>
          <p:cNvPr id="3" name="Content Placeholder 2"/>
          <p:cNvSpPr>
            <a:spLocks noGrp="1"/>
          </p:cNvSpPr>
          <p:nvPr>
            <p:ph idx="1"/>
          </p:nvPr>
        </p:nvSpPr>
        <p:spPr>
          <a:xfrm>
            <a:off x="838200" y="3139440"/>
            <a:ext cx="5794829" cy="3246846"/>
          </a:xfrm>
        </p:spPr>
        <p:txBody>
          <a:bodyPr>
            <a:normAutofit/>
          </a:bodyPr>
          <a:lstStyle/>
          <a:p>
            <a:pPr marL="0" indent="0" algn="ctr">
              <a:buNone/>
            </a:pPr>
            <a:r>
              <a:rPr lang="en-GB" dirty="0"/>
              <a:t>Use flowcharts to design/decide what you want the enemy to do, THEN create scripts and assign stats that fit your desired behaviour</a:t>
            </a:r>
          </a:p>
        </p:txBody>
      </p:sp>
      <p:pic>
        <p:nvPicPr>
          <p:cNvPr id="4" name="Picture 3"/>
          <p:cNvPicPr>
            <a:picLocks noChangeAspect="1"/>
          </p:cNvPicPr>
          <p:nvPr/>
        </p:nvPicPr>
        <p:blipFill>
          <a:blip r:embed="rId2"/>
          <a:stretch>
            <a:fillRect/>
          </a:stretch>
        </p:blipFill>
        <p:spPr>
          <a:xfrm>
            <a:off x="7141089" y="0"/>
            <a:ext cx="5050911" cy="6858000"/>
          </a:xfrm>
          <a:prstGeom prst="rect">
            <a:avLst/>
          </a:prstGeom>
        </p:spPr>
      </p:pic>
    </p:spTree>
    <p:extLst>
      <p:ext uri="{BB962C8B-B14F-4D97-AF65-F5344CB8AC3E}">
        <p14:creationId xmlns:p14="http://schemas.microsoft.com/office/powerpoint/2010/main" val="3021488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2049</Words>
  <Application>Microsoft Office PowerPoint</Application>
  <PresentationFormat>Widescreen</PresentationFormat>
  <Paragraphs>192</Paragraphs>
  <Slides>33</Slides>
  <Notes>7</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Arcon</vt:lpstr>
      <vt:lpstr>Arial</vt:lpstr>
      <vt:lpstr>Calibri</vt:lpstr>
      <vt:lpstr>Calibri Light</vt:lpstr>
      <vt:lpstr>Office Theme</vt:lpstr>
      <vt:lpstr>Enemy &amp; NPC AI design</vt:lpstr>
      <vt:lpstr>Simple Rules create complex behaviour </vt:lpstr>
      <vt:lpstr>PseudoAI Spawn point “intelligence”</vt:lpstr>
      <vt:lpstr>Half Life AI</vt:lpstr>
      <vt:lpstr>Storyteller</vt:lpstr>
      <vt:lpstr>Basic Game AI: Flowchart (State based)</vt:lpstr>
      <vt:lpstr>Basic Game AI:   Behavior Trees (Flowcharts with multiple substates)</vt:lpstr>
      <vt:lpstr>Basic Game AI – Using values for Prioritisation</vt:lpstr>
      <vt:lpstr>(Pseudocode) Design intended behaviour first, add numbers later</vt:lpstr>
      <vt:lpstr>Constrain AI – Skill Constraints</vt:lpstr>
      <vt:lpstr>Location Constraints</vt:lpstr>
      <vt:lpstr>Temporal Constraints</vt:lpstr>
      <vt:lpstr>Ability Constraints – AI must have EXPLOITABLE weaknesses</vt:lpstr>
      <vt:lpstr>Weight probability in player’s favour</vt:lpstr>
      <vt:lpstr>Probability to create Tension</vt:lpstr>
      <vt:lpstr>Acknowledge Player Actions (Context-Dependent)</vt:lpstr>
      <vt:lpstr>Context-Dependent Behavioural Probability (remember using values to drive behaviour)</vt:lpstr>
      <vt:lpstr>Predictability</vt:lpstr>
      <vt:lpstr>Broadcast Intentions</vt:lpstr>
      <vt:lpstr>Broadcast Intentions: Telegraphs</vt:lpstr>
      <vt:lpstr>Hide Overarching Logic</vt:lpstr>
      <vt:lpstr>PowerPoint Presentation</vt:lpstr>
      <vt:lpstr>Friendly AI</vt:lpstr>
      <vt:lpstr>AI Learning, and even DEVELOPING Games</vt:lpstr>
      <vt:lpstr>PowerPoint Presentation</vt:lpstr>
      <vt:lpstr>Pseudo-Learning</vt:lpstr>
      <vt:lpstr>“The goal is not to create something that is unpredictable.  What you want is an artificial intelligence that is so consistent that the player can give it certain inputs. The player can do things and expect the AI to react in a certain way.”</vt:lpstr>
      <vt:lpstr>Extra Reading</vt:lpstr>
      <vt:lpstr>Extra Reading</vt:lpstr>
      <vt:lpstr>Encounter Design Exercise – 3 player hack N slash</vt:lpstr>
      <vt:lpstr>PowerPoint Presentation</vt:lpstr>
      <vt:lpstr>Interaction Flowcharts Exercise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Tutorials and Desire Paths</dc:title>
  <dc:creator>Basil</dc:creator>
  <cp:lastModifiedBy>Basil Lim</cp:lastModifiedBy>
  <cp:revision>219</cp:revision>
  <dcterms:created xsi:type="dcterms:W3CDTF">2017-09-07T12:01:37Z</dcterms:created>
  <dcterms:modified xsi:type="dcterms:W3CDTF">2023-03-22T17:02:56Z</dcterms:modified>
</cp:coreProperties>
</file>